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g" ContentType="image/jpeg"/>
  <Default Extension="jpeg" ContentType="image/jpeg"/>
  <Default Extension="gif" ContentType="image/gif"/>
  <Default Extension="webp" ContentType="image/webp"/>
  <Default Extension="tiff" ContentType="image/tiff"/>
  <Default Extension="bmp" ContentType="image/bmp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harts/chart1.xml" ContentType="application/vnd.openxmlformats-officedocument.drawingml.chart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5" Type="http://schemas.openxmlformats.org/package/2006/relationships/metadata/thumbnail" Target="docProps/thumbnail.jpeg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12192000" cy="6858000" type="custom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</file>

<file path=ppt/charts/_rels/chart1.xml.rels><?xml version="1.0" encoding="UTF-8" standalone="yes"?>
<Relationships xmlns="http://schemas.openxmlformats.org/package/2006/relationships">
  <Relationship Id="rId1" Type="http://schemas.openxmlformats.org/officeDocument/2006/relationships/package" Target="../embeddings/chart1.xlsx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c:chart>
    <c:autoTitleDeleted val="1"/>
    <c:plotArea>
      <c:layout>
        <c:manualLayout>
          <c:layoutTarget val="inner"/>
          <c:xMode val="edge"/>
          <c:yMode val="edge"/>
          <c:wMode val="factor"/>
          <c:hMode val="factor"/>
          <c:x val="0.0874"/>
          <c:y val="0.04"/>
          <c:w val="0.8926"/>
          <c:h val="0.642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Ending ARR</c:v>
                </c:pt>
              </c:strCache>
            </c:strRef>
          </c:tx>
          <c:spPr>
            <a:solidFill>
              <a:srgbClr val="B95F34"/>
            </a:solidFill>
            <a:ln w="19050">
              <a:solidFill>
                <a:srgbClr val="B95F34"/>
              </a:solidFill>
            </a:ln>
          </c:spPr>
          <c:marker>
            <c:symbol val="circle"/>
            <c:size val="8"/>
            <c:spPr>
              <a:solidFill>
                <a:srgbClr val="B95F34"/>
              </a:solidFill>
            </c:spPr>
          </c:marker>
          <c:cat>
            <c:strRef>
              <c:f>Sheet1!$A$2:$A$5</c:f>
              <c:strCache>
                <c:ptCount val="4"/>
                <c:pt idx="0">
                  <c:v>Q3 FY25</c:v>
                </c:pt>
                <c:pt idx="1">
                  <c:v>Q4 FY25</c:v>
                </c:pt>
                <c:pt idx="2">
                  <c:v>Q1 FY26</c:v>
                </c:pt>
                <c:pt idx="3">
                  <c:v>Q2 FY26</c:v>
                </c:pt>
              </c:strCache>
            </c:strRef>
          </c:cat>
          <c:val>
            <c:numRef>
              <c:f>Sheet1!$B$2:$B$5</c:f>
              <c:numCache>
                <c:formatCode>#,##0</c:formatCode>
                <c:ptCount val="4"/>
                <c:pt idx="0">
                  <c:v>176.4</c:v>
                </c:pt>
                <c:pt idx="1">
                  <c:v>191.2</c:v>
                </c:pt>
                <c:pt idx="2">
                  <c:v>202</c:v>
                </c:pt>
                <c:pt idx="3">
                  <c:v>214.3</c:v>
                </c:pt>
              </c:numCache>
            </c:numRef>
          </c:val>
        </c:ser>
        <c:marker val="1"/>
        <c:axId val="111111111"/>
        <c:axId val="222222222"/>
      </c:lineChart>
      <c:catAx>
        <c:axId val="11111111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</c:spPr>
        <c:txPr>
          <a:bodyPr rot="0"/>
          <a:lstStyle/>
          <a:p>
            <a:pPr>
              <a:defRPr sz="1800">
                <a:solidFill>
                  <a:srgbClr val="746457"/>
                </a:solidFill>
                <a:latin typeface="Carlito"/>
              </a:defRPr>
            </a:pPr>
            <a:endParaRPr lang="en-US" dirty="0"/>
          </a:p>
        </c:txPr>
        <c:crossAx val="222222222"/>
        <c:crosses val="autoZero"/>
        <c:auto val="1"/>
        <c:lblAlgn val="ctr"/>
        <c:lblOffset val="100"/>
      </c:catAx>
      <c:valAx>
        <c:axId val="222222222"/>
        <c:scaling>
          <c:orientation val="minMax"/>
        </c:scaling>
        <c:delete val="0"/>
        <c:axPos val="l"/>
        <c:majorGridlines>
          <c:spPr>
            <a:ln>
              <a:solidFill>
                <a:srgbClr val="C2AE9C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noFill/>
          <a:ln>
            <a:noFill/>
          </a:ln>
        </c:spPr>
        <c:txPr>
          <a:bodyPr rot="0"/>
          <a:lstStyle/>
          <a:p>
            <a:pPr>
              <a:defRPr sz="1800">
                <a:solidFill>
                  <a:srgbClr val="746457"/>
                </a:solidFill>
                <a:latin typeface="Carlito"/>
              </a:defRPr>
            </a:pPr>
            <a:endParaRPr lang="en-US" dirty="0"/>
          </a:p>
        </c:txPr>
        <c:crossAx val="111111111"/>
        <c:crosses val="autoZero"/>
        <c:crossBetween val="between"/>
      </c:valAx>
      <c:spPr>
        <a:solidFill>
          <a:srgbClr val="FFFCF7"/>
        </a:solidFill>
        <a:ln>
          <a:noFill/>
        </a:ln>
      </c:spPr>
    </c:plotArea>
    <c:legend>
      <c:legendPos val="b"/>
      <c:layout>
        <c:manualLayout>
          <c:xMode val="edge"/>
          <c:yMode val="edge"/>
          <c:wMode val="factor"/>
          <c:hMode val="factor"/>
          <c:x val="0.02"/>
          <c:y val="0.8296"/>
          <c:w val="0.96"/>
          <c:h val="0.1304"/>
        </c:manualLayout>
      </c:layout>
      <c:overlay val="0"/>
      <c:spPr>
        <a:solidFill>
          <a:srgbClr val="FFFCF7"/>
        </a:solidFill>
      </c:spPr>
      <c:txPr>
        <a:bodyPr/>
        <a:lstStyle/>
        <a:p>
          <a:pPr>
            <a:defRPr sz="1800">
              <a:solidFill>
                <a:srgbClr val="746457"/>
              </a:solidFill>
              <a:latin typeface="Carlito"/>
            </a:defRPr>
          </a:pPr>
          <a:endParaRPr lang="en-US" dirty="0"/>
        </a:p>
      </c:txPr>
    </c:legend>
    <c:plotVisOnly val="1"/>
  </c:chart>
  <c:externalData r:id="rId1">
    <c:autoUpdate val="0"/>
  </c:externalData>
  <c:printSettings>
    <c:headerFooter/>
    <c:pageMargins b="0.75" l="0.7" r="0.7" t="0.75" header="0.3" footer="0.3"/>
    <c:pageSetup/>
  </c:printSettings>
</c:chartSpace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_rels/slideLayout2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_rels/slideLayout3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_rels/slideLayout4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_rels/slideLayout5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</p:bodyStyle>
    <p:otherStyle>
      <a:lvl1pPr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chart" Target="../charts/chart1.xml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ew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38100"/>
          </a:xfrm>
          <a:prstGeom prst="rect">
            <a:avLst/>
          </a:prstGeom>
          <a:solidFill>
            <a:srgbClr val="B95F34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3" name="View 3" descr="Agent cover protagonist"/>
          <p:cNvSpPr/>
          <p:nvPr/>
        </p:nvSpPr>
        <p:spPr>
          <a:xfrm>
            <a:off x="838200" y="1047750"/>
            <a:ext cx="6867525" cy="1752600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4" name="Text 4"/>
          <p:cNvSpPr txBox="1"/>
          <p:nvPr/>
        </p:nvSpPr>
        <p:spPr>
          <a:xfrm>
            <a:off x="838200" y="1047750"/>
            <a:ext cx="6877050" cy="1752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t" lIns="0" tIns="0" rIns="0" bIns="0"/>
          <a:lstStyle/>
          <a:p>
            <a:pPr algn="l">
              <a:lnSpc>
                <a:spcPts val="6348"/>
              </a:lnSpc>
            </a:pPr>
            <a:r>
              <a:rPr lang="en-US" sz="5000" b="1" dirty="0">
                <a:solidFill>
                  <a:srgbClr val="3C281F"/>
                </a:solidFill>
                <a:latin typeface="Gelasio"/>
                <a:ea typeface=""/>
                <a:cs typeface=""/>
              </a:rPr>
              <a:t>Q2 FY2026 Board Pack</a:t>
            </a:r>
            <a:endParaRPr lang="en-US" dirty="0"/>
          </a:p>
        </p:txBody>
      </p:sp>
      <p:sp>
        <p:nvSpPr>
          <p:cNvPr id="5" name="View 5" descr="Agent title horizon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2990850"/>
            <a:ext cx="1181100" cy="28575"/>
          </a:xfrm>
          <a:prstGeom prst="rect">
            <a:avLst/>
          </a:prstGeom>
          <a:solidFill>
            <a:srgbClr val="B95F34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6" name="View 6" descr="Agent title editorial fiel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10575" y="0"/>
            <a:ext cx="3781425" cy="6858000"/>
          </a:xfrm>
          <a:prstGeom prst="rect">
            <a:avLst/>
          </a:prstGeom>
          <a:solidFill>
            <a:srgbClr val="B95F34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7" name="View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81975" y="685800"/>
            <a:ext cx="38100" cy="5486400"/>
          </a:xfrm>
          <a:prstGeom prst="rect">
            <a:avLst/>
          </a:prstGeom>
          <a:solidFill>
            <a:srgbClr val="DFCBB8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8" name="View 8" descr="Agent cover metadata field: 01"/>
          <p:cNvSpPr/>
          <p:nvPr/>
        </p:nvSpPr>
        <p:spPr>
          <a:xfrm>
            <a:off x="838200" y="3143250"/>
            <a:ext cx="6867525" cy="2781300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9" name="Text 9"/>
          <p:cNvSpPr txBox="1"/>
          <p:nvPr/>
        </p:nvSpPr>
        <p:spPr>
          <a:xfrm>
            <a:off x="838200" y="3143250"/>
            <a:ext cx="6877050" cy="27813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t" lIns="0" tIns="0" rIns="0" bIns="0"/>
          <a:lstStyle/>
          <a:p>
            <a:pPr algn="l">
              <a:lnSpc>
                <a:spcPts val="2592"/>
              </a:lnSpc>
            </a:pPr>
            <a:r>
              <a:rPr lang="en-US" sz="2400" dirty="0">
                <a:solidFill>
                  <a:srgbClr val="8A6A5A"/>
                </a:solidFill>
                <a:latin typeface="Carlito"/>
                <a:ea typeface=""/>
                <a:cs typeface=""/>
              </a:rPr>
              <a:t>Lattice Harbor Software, Q2 FY2026</a:t>
            </a:r>
            <a:endParaRPr lang="en-US" dirty="0"/>
          </a:p>
        </p:txBody>
      </p:sp>
      <p:sp>
        <p:nvSpPr>
          <p:cNvPr id="10" name="View 10" descr="Agent title organization footer"/>
          <p:cNvSpPr/>
          <p:nvPr/>
        </p:nvSpPr>
        <p:spPr>
          <a:xfrm>
            <a:off x="838200" y="6362700"/>
            <a:ext cx="6734175" cy="228600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1" name="View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362700"/>
            <a:ext cx="6734175" cy="4763"/>
          </a:xfrm>
          <a:prstGeom prst="rect">
            <a:avLst/>
          </a:prstGeom>
          <a:solidFill>
            <a:srgbClr val="B95F34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2" name="Text 12"/>
          <p:cNvSpPr txBox="1"/>
          <p:nvPr/>
        </p:nvSpPr>
        <p:spPr>
          <a:xfrm>
            <a:off x="838200" y="6429375"/>
            <a:ext cx="6738938" cy="1619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824"/>
              </a:lnSpc>
            </a:pPr>
            <a:r>
              <a:rPr lang="en-US" sz="675" dirty="0">
                <a:solidFill>
                  <a:srgbClr val="8A6A5A"/>
                </a:solidFill>
                <a:latin typeface="Carlito"/>
                <a:ea typeface=""/>
                <a:cs typeface=""/>
              </a:rPr>
              <a:t>Lattice Harbor Software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ew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38100"/>
          </a:xfrm>
          <a:prstGeom prst="rect">
            <a:avLst/>
          </a:prstGeom>
          <a:solidFill>
            <a:srgbClr val="B95F34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3" name="View 3" descr="Agent dashboard primary field"/>
          <p:cNvSpPr/>
          <p:nvPr/>
        </p:nvSpPr>
        <p:spPr>
          <a:xfrm>
            <a:off x="838200" y="1381125"/>
            <a:ext cx="4524375" cy="4867275"/>
          </a:xfrm>
          <a:prstGeom prst="rect">
            <a:avLst/>
          </a:prstGeom>
          <a:solidFill>
            <a:srgbClr val="FFFCF7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4" name="View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381125"/>
            <a:ext cx="4524375" cy="38100"/>
          </a:xfrm>
          <a:prstGeom prst="rect">
            <a:avLst/>
          </a:prstGeom>
          <a:solidFill>
            <a:srgbClr val="B95F34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5" name="View 5" descr="Agent primary metric sublabel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4362450"/>
            <a:ext cx="4524375" cy="1885950"/>
          </a:xfrm>
          <a:prstGeom prst="rect">
            <a:avLst/>
          </a:prstGeom>
          <a:solidFill>
            <a:srgbClr val="FBF3EC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6" name="Text 6"/>
          <p:cNvSpPr txBox="1"/>
          <p:nvPr/>
        </p:nvSpPr>
        <p:spPr>
          <a:xfrm>
            <a:off x="1171575" y="2867025"/>
            <a:ext cx="3857625" cy="3238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>
            <a:normAutofit fontScale="100000"/>
          </a:bodyPr>
          <a:lstStyle/>
          <a:p>
            <a:pPr algn="l">
              <a:lnSpc>
                <a:spcPts val="2441"/>
              </a:lnSpc>
            </a:pPr>
            <a:r>
              <a:rPr lang="en-US" sz="2000" b="1" dirty="0">
                <a:solidFill>
                  <a:srgbClr val="5A463B"/>
                </a:solidFill>
                <a:latin typeface="Carlito"/>
                <a:ea typeface=""/>
                <a:cs typeface=""/>
              </a:rPr>
              <a:t>Ending ARR</a:t>
            </a:r>
            <a:endParaRPr lang="en-US" dirty="0"/>
          </a:p>
        </p:txBody>
      </p:sp>
      <p:sp>
        <p:nvSpPr>
          <p:cNvPr id="7" name="Text 7"/>
          <p:cNvSpPr txBox="1"/>
          <p:nvPr/>
        </p:nvSpPr>
        <p:spPr>
          <a:xfrm>
            <a:off x="1171575" y="3286125"/>
            <a:ext cx="3857625" cy="10382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8141"/>
              </a:lnSpc>
            </a:pPr>
            <a:r>
              <a:rPr lang="en-US" sz="6413" b="1" dirty="0">
                <a:solidFill>
                  <a:srgbClr val="3C281F"/>
                </a:solidFill>
                <a:latin typeface="Gelasio"/>
                <a:ea typeface=""/>
                <a:cs typeface=""/>
              </a:rPr>
              <a:t>$​2​1​4​.​3​M</a:t>
            </a:r>
            <a:endParaRPr lang="en-US" dirty="0"/>
          </a:p>
        </p:txBody>
      </p:sp>
      <p:sp>
        <p:nvSpPr>
          <p:cNvPr id="8" name="Text 8"/>
          <p:cNvSpPr txBox="1"/>
          <p:nvPr/>
        </p:nvSpPr>
        <p:spPr>
          <a:xfrm>
            <a:off x="1171575" y="4419600"/>
            <a:ext cx="3857625" cy="3429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1953"/>
              </a:lnSpc>
            </a:pPr>
            <a:r>
              <a:rPr lang="en-US" sz="1600" dirty="0">
                <a:solidFill>
                  <a:srgbClr val="5A463B"/>
                </a:solidFill>
                <a:latin typeface="Carlito"/>
                <a:ea typeface=""/>
                <a:cs typeface=""/>
              </a:rPr>
              <a:t>Ahead</a:t>
            </a:r>
            <a:endParaRPr lang="en-US" dirty="0"/>
          </a:p>
        </p:txBody>
      </p:sp>
      <p:sp>
        <p:nvSpPr>
          <p:cNvPr id="9" name="View 9" descr="Agent dashboard supporting register"/>
          <p:cNvSpPr/>
          <p:nvPr/>
        </p:nvSpPr>
        <p:spPr>
          <a:xfrm>
            <a:off x="5591175" y="1381125"/>
            <a:ext cx="5762625" cy="4867275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0" name="View 10" descr="Agent dashboard supporting row fiel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91175" y="1381125"/>
            <a:ext cx="5762625" cy="1562100"/>
          </a:xfrm>
          <a:prstGeom prst="rect">
            <a:avLst/>
          </a:prstGeom>
          <a:solidFill>
            <a:srgbClr val="FFFCF7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1" name="View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91175" y="1381125"/>
            <a:ext cx="5762625" cy="33338"/>
          </a:xfrm>
          <a:prstGeom prst="rect">
            <a:avLst/>
          </a:prstGeom>
          <a:solidFill>
            <a:srgbClr val="3C281F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2" name="View 12" descr="Agent dashboard supporting row fiel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91175" y="3038475"/>
            <a:ext cx="5762625" cy="1552575"/>
          </a:xfrm>
          <a:prstGeom prst="rect">
            <a:avLst/>
          </a:prstGeom>
          <a:solidFill>
            <a:srgbClr val="FFFCF7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3" name="View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91175" y="3038475"/>
            <a:ext cx="5762625" cy="28575"/>
          </a:xfrm>
          <a:prstGeom prst="rect">
            <a:avLst/>
          </a:prstGeom>
          <a:solidFill>
            <a:srgbClr val="3C281F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4" name="View 14" descr="Agent dashboard supporting row fiel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91175" y="4686300"/>
            <a:ext cx="5762625" cy="1562100"/>
          </a:xfrm>
          <a:prstGeom prst="rect">
            <a:avLst/>
          </a:prstGeom>
          <a:solidFill>
            <a:srgbClr val="FFFCF7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5" name="View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91175" y="4686300"/>
            <a:ext cx="5762625" cy="28575"/>
          </a:xfrm>
          <a:prstGeom prst="rect">
            <a:avLst/>
          </a:prstGeom>
          <a:solidFill>
            <a:srgbClr val="DFCBB8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6" name="Text 16"/>
          <p:cNvSpPr txBox="1"/>
          <p:nvPr/>
        </p:nvSpPr>
        <p:spPr>
          <a:xfrm>
            <a:off x="5762625" y="1562100"/>
            <a:ext cx="5419725" cy="2381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90"/>
              </a:lnSpc>
            </a:pPr>
            <a:r>
              <a:rPr lang="en-US" sz="975" b="1" dirty="0">
                <a:solidFill>
                  <a:srgbClr val="3C281F"/>
                </a:solidFill>
                <a:latin typeface="Carlito"/>
                <a:ea typeface=""/>
                <a:cs typeface=""/>
              </a:rPr>
              <a:t>Net revenue retention</a:t>
            </a:r>
            <a:endParaRPr lang="en-US" dirty="0"/>
          </a:p>
        </p:txBody>
      </p:sp>
      <p:sp>
        <p:nvSpPr>
          <p:cNvPr id="17" name="Text 17"/>
          <p:cNvSpPr txBox="1"/>
          <p:nvPr/>
        </p:nvSpPr>
        <p:spPr>
          <a:xfrm>
            <a:off x="5762625" y="1876425"/>
            <a:ext cx="5419725" cy="5429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3237"/>
              </a:lnSpc>
            </a:pPr>
            <a:r>
              <a:rPr lang="en-US" sz="2550" b="1" dirty="0">
                <a:solidFill>
                  <a:srgbClr val="3C281F"/>
                </a:solidFill>
                <a:latin typeface="Gelasio"/>
                <a:ea typeface=""/>
                <a:cs typeface=""/>
              </a:rPr>
              <a:t>116%</a:t>
            </a:r>
            <a:endParaRPr lang="en-US" dirty="0"/>
          </a:p>
        </p:txBody>
      </p:sp>
      <p:sp>
        <p:nvSpPr>
          <p:cNvPr id="18" name="Text 18"/>
          <p:cNvSpPr txBox="1"/>
          <p:nvPr/>
        </p:nvSpPr>
        <p:spPr>
          <a:xfrm>
            <a:off x="5762625" y="2466975"/>
            <a:ext cx="5419725" cy="2857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099"/>
              </a:lnSpc>
            </a:pPr>
            <a:r>
              <a:rPr lang="en-US" sz="900" dirty="0">
                <a:solidFill>
                  <a:srgbClr val="5A463B"/>
                </a:solidFill>
                <a:latin typeface="Carlito"/>
                <a:ea typeface=""/>
                <a:cs typeface=""/>
              </a:rPr>
              <a:t>Ahead</a:t>
            </a:r>
            <a:endParaRPr lang="en-US" dirty="0"/>
          </a:p>
        </p:txBody>
      </p:sp>
      <p:sp>
        <p:nvSpPr>
          <p:cNvPr id="19" name="Text 19"/>
          <p:cNvSpPr txBox="1"/>
          <p:nvPr/>
        </p:nvSpPr>
        <p:spPr>
          <a:xfrm>
            <a:off x="5762625" y="3219450"/>
            <a:ext cx="5419725" cy="2381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90"/>
              </a:lnSpc>
            </a:pPr>
            <a:r>
              <a:rPr lang="en-US" sz="975" b="1" dirty="0">
                <a:solidFill>
                  <a:srgbClr val="3C281F"/>
                </a:solidFill>
                <a:latin typeface="Carlito"/>
                <a:ea typeface=""/>
                <a:cs typeface=""/>
              </a:rPr>
              <a:t>Gross margin</a:t>
            </a:r>
            <a:endParaRPr lang="en-US" dirty="0"/>
          </a:p>
        </p:txBody>
      </p:sp>
      <p:sp>
        <p:nvSpPr>
          <p:cNvPr id="20" name="Text 20"/>
          <p:cNvSpPr txBox="1"/>
          <p:nvPr/>
        </p:nvSpPr>
        <p:spPr>
          <a:xfrm>
            <a:off x="5762625" y="3533775"/>
            <a:ext cx="5419725" cy="5429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3237"/>
              </a:lnSpc>
            </a:pPr>
            <a:r>
              <a:rPr lang="en-US" sz="2550" b="1" dirty="0">
                <a:solidFill>
                  <a:srgbClr val="3C281F"/>
                </a:solidFill>
                <a:latin typeface="Gelasio"/>
                <a:ea typeface=""/>
                <a:cs typeface=""/>
              </a:rPr>
              <a:t>79.8%</a:t>
            </a:r>
            <a:endParaRPr lang="en-US" dirty="0"/>
          </a:p>
        </p:txBody>
      </p:sp>
      <p:sp>
        <p:nvSpPr>
          <p:cNvPr id="21" name="Text 21"/>
          <p:cNvSpPr txBox="1"/>
          <p:nvPr/>
        </p:nvSpPr>
        <p:spPr>
          <a:xfrm>
            <a:off x="5762625" y="4124325"/>
            <a:ext cx="5419725" cy="2857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099"/>
              </a:lnSpc>
            </a:pPr>
            <a:r>
              <a:rPr lang="en-US" sz="900" dirty="0">
                <a:solidFill>
                  <a:srgbClr val="5A463B"/>
                </a:solidFill>
                <a:latin typeface="Carlito"/>
                <a:ea typeface=""/>
                <a:cs typeface=""/>
              </a:rPr>
              <a:t>On plan</a:t>
            </a:r>
            <a:endParaRPr lang="en-US" dirty="0"/>
          </a:p>
        </p:txBody>
      </p:sp>
      <p:sp>
        <p:nvSpPr>
          <p:cNvPr id="22" name="Text 22"/>
          <p:cNvSpPr txBox="1"/>
          <p:nvPr/>
        </p:nvSpPr>
        <p:spPr>
          <a:xfrm>
            <a:off x="5762625" y="4876800"/>
            <a:ext cx="5419725" cy="2381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190"/>
              </a:lnSpc>
            </a:pPr>
            <a:r>
              <a:rPr lang="en-US" sz="975" b="1" dirty="0">
                <a:solidFill>
                  <a:srgbClr val="3C281F"/>
                </a:solidFill>
                <a:latin typeface="Carlito"/>
                <a:ea typeface=""/>
                <a:cs typeface=""/>
              </a:rPr>
              <a:t>Qualified pipeline</a:t>
            </a:r>
            <a:endParaRPr lang="en-US" dirty="0"/>
          </a:p>
        </p:txBody>
      </p:sp>
      <p:sp>
        <p:nvSpPr>
          <p:cNvPr id="23" name="Text 23"/>
          <p:cNvSpPr txBox="1"/>
          <p:nvPr/>
        </p:nvSpPr>
        <p:spPr>
          <a:xfrm>
            <a:off x="5762625" y="5191125"/>
            <a:ext cx="5419725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3237"/>
              </a:lnSpc>
            </a:pPr>
            <a:r>
              <a:rPr lang="en-US" sz="2550" b="1" dirty="0">
                <a:solidFill>
                  <a:srgbClr val="3C281F"/>
                </a:solidFill>
                <a:latin typeface="Gelasio"/>
                <a:ea typeface=""/>
                <a:cs typeface=""/>
              </a:rPr>
              <a:t>$31.4M</a:t>
            </a:r>
            <a:endParaRPr lang="en-US" dirty="0"/>
          </a:p>
        </p:txBody>
      </p:sp>
      <p:sp>
        <p:nvSpPr>
          <p:cNvPr id="24" name="Text 24"/>
          <p:cNvSpPr txBox="1"/>
          <p:nvPr/>
        </p:nvSpPr>
        <p:spPr>
          <a:xfrm>
            <a:off x="5762625" y="5772150"/>
            <a:ext cx="5419725" cy="29527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1099"/>
              </a:lnSpc>
            </a:pPr>
            <a:r>
              <a:rPr lang="en-US" sz="900" dirty="0">
                <a:solidFill>
                  <a:srgbClr val="5A463B"/>
                </a:solidFill>
                <a:latin typeface="Carlito"/>
                <a:ea typeface=""/>
                <a:cs typeface=""/>
              </a:rPr>
              <a:t>Behind</a:t>
            </a:r>
            <a:endParaRPr lang="en-US" dirty="0"/>
          </a:p>
        </p:txBody>
      </p:sp>
      <p:sp>
        <p:nvSpPr>
          <p:cNvPr id="25" name="Text 25"/>
          <p:cNvSpPr txBox="1"/>
          <p:nvPr/>
        </p:nvSpPr>
        <p:spPr>
          <a:xfrm>
            <a:off x="800100" y="228600"/>
            <a:ext cx="10591800" cy="5905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t" lIns="38100" tIns="0" rIns="38100" bIns="0"/>
          <a:lstStyle/>
          <a:p>
            <a:pPr algn="l">
              <a:lnSpc>
                <a:spcPts val="42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500" b="1" dirty="0">
                <a:solidFill>
                  <a:srgbClr val="3C281F"/>
                </a:solidFill>
                <a:latin typeface="Gelasio"/>
                <a:ea typeface=""/>
                <a:cs typeface=""/>
              </a:rPr>
              <a:t>Quarter in brief</a:t>
            </a:r>
            <a:endParaRPr lang="en-US" dirty="0"/>
          </a:p>
        </p:txBody>
      </p:sp>
      <p:sp>
        <p:nvSpPr>
          <p:cNvPr id="26" name="Text 26"/>
          <p:cNvSpPr txBox="1"/>
          <p:nvPr/>
        </p:nvSpPr>
        <p:spPr>
          <a:xfrm>
            <a:off x="838200" y="857250"/>
            <a:ext cx="10515600" cy="4286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t" lIns="0" tIns="0" rIns="0" bIns="0"/>
          <a:lstStyle/>
          <a:p>
            <a:pPr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5A463B"/>
                </a:solidFill>
                <a:latin typeface="Carlito"/>
                <a:ea typeface=""/>
                <a:cs typeface=""/>
              </a:rPr>
              <a:t>Q2 FY2026 operating results</a:t>
            </a:r>
            <a:endParaRPr lang="en-US" dirty="0"/>
          </a:p>
        </p:txBody>
      </p:sp>
      <p:sp>
        <p:nvSpPr>
          <p:cNvPr id="27" name="View 27" descr="Agent pagination footer"/>
          <p:cNvSpPr/>
          <p:nvPr/>
        </p:nvSpPr>
        <p:spPr>
          <a:xfrm>
            <a:off x="838200" y="6362700"/>
            <a:ext cx="10515600" cy="228600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8" name="View 28" descr="Agent pagination metadata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362700"/>
            <a:ext cx="7572375" cy="9525"/>
          </a:xfrm>
          <a:prstGeom prst="rect">
            <a:avLst/>
          </a:prstGeom>
          <a:solidFill>
            <a:srgbClr val="95877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9" name="Text 29"/>
          <p:cNvSpPr txBox="1"/>
          <p:nvPr/>
        </p:nvSpPr>
        <p:spPr>
          <a:xfrm>
            <a:off x="838200" y="6429375"/>
            <a:ext cx="7343775" cy="1619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916"/>
              </a:lnSpc>
            </a:pPr>
            <a:r>
              <a:rPr lang="en-US" sz="750" dirty="0">
                <a:solidFill>
                  <a:srgbClr val="5A4E44"/>
                </a:solidFill>
                <a:latin typeface="Carlito"/>
                <a:ea typeface=""/>
                <a:cs typeface=""/>
              </a:rPr>
              <a:t>Lattice Harbor Software · Q2 FY2026 Board Pack</a:t>
            </a:r>
            <a:endParaRPr lang="en-US" dirty="0"/>
          </a:p>
        </p:txBody>
      </p:sp>
      <p:sp>
        <p:nvSpPr>
          <p:cNvPr id="30" name="View 30" descr="Agent pagination page field"/>
          <p:cNvSpPr/>
          <p:nvPr/>
        </p:nvSpPr>
        <p:spPr>
          <a:xfrm>
            <a:off x="8410575" y="6362700"/>
            <a:ext cx="2943225" cy="228600"/>
          </a:xfrm>
          <a:prstGeom prst="rect">
            <a:avLst/>
          </a:prstGeom>
          <a:solidFill>
            <a:srgbClr val="B95F34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31" name="View 31" descr="Agent pagination pag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10575" y="6362700"/>
            <a:ext cx="2943225" cy="9525"/>
          </a:xfrm>
          <a:prstGeom prst="rect">
            <a:avLst/>
          </a:prstGeom>
          <a:solidFill>
            <a:srgbClr val="25221F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32" name="Text 32"/>
          <p:cNvSpPr txBox="1"/>
          <p:nvPr/>
        </p:nvSpPr>
        <p:spPr>
          <a:xfrm>
            <a:off x="10534650" y="6429375"/>
            <a:ext cx="723900" cy="1619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 fontScale="100000"/>
          </a:bodyPr>
          <a:lstStyle/>
          <a:p>
            <a:pPr algn="r">
              <a:lnSpc>
                <a:spcPts val="824"/>
              </a:lnSpc>
            </a:pPr>
            <a:r>
              <a:rPr lang="en-US" sz="675" b="1" dirty="0">
                <a:solidFill>
                  <a:srgbClr val="000000"/>
                </a:solidFill>
                <a:latin typeface="Carlito"/>
                <a:ea typeface=""/>
                <a:cs typeface=""/>
              </a:rPr>
              <a:t>02 / 05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ew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38100"/>
          </a:xfrm>
          <a:prstGeom prst="rect">
            <a:avLst/>
          </a:prstGeom>
          <a:solidFill>
            <a:srgbClr val="B95F34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graphicFrame>
        <p:nvGraphicFramePr>
          <p:cNvPr id="3" name="Chart 3"/>
          <p:cNvGraphicFramePr>
            <a:graphicFrameLocks noGrp="1"/>
          </p:cNvGraphicFramePr>
          <p:nvPr/>
        </p:nvGraphicFramePr>
        <p:xfrm>
          <a:off x="838200" y="990600"/>
          <a:ext cx="105156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4"/>
          <p:cNvSpPr txBox="1"/>
          <p:nvPr/>
        </p:nvSpPr>
        <p:spPr>
          <a:xfrm>
            <a:off x="800100" y="228600"/>
            <a:ext cx="10591800" cy="5905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t" lIns="38100" tIns="0" rIns="38100" bIns="0"/>
          <a:lstStyle/>
          <a:p>
            <a:pPr algn="l">
              <a:lnSpc>
                <a:spcPts val="42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500" b="1" dirty="0">
                <a:solidFill>
                  <a:srgbClr val="3C281F"/>
                </a:solidFill>
                <a:latin typeface="Gelasio"/>
                <a:ea typeface=""/>
                <a:cs typeface=""/>
              </a:rPr>
              <a:t>Ending ARR trend</a:t>
            </a:r>
            <a:endParaRPr lang="en-US" dirty="0"/>
          </a:p>
        </p:txBody>
      </p:sp>
      <p:sp>
        <p:nvSpPr>
          <p:cNvPr id="5" name="View 5" descr="Agent pagination footer"/>
          <p:cNvSpPr/>
          <p:nvPr/>
        </p:nvSpPr>
        <p:spPr>
          <a:xfrm>
            <a:off x="838200" y="6362700"/>
            <a:ext cx="10515600" cy="228600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6" name="View 6" descr="Agent pagination metadata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362700"/>
            <a:ext cx="7572375" cy="9525"/>
          </a:xfrm>
          <a:prstGeom prst="rect">
            <a:avLst/>
          </a:prstGeom>
          <a:solidFill>
            <a:srgbClr val="95877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7" name="Text 7"/>
          <p:cNvSpPr txBox="1"/>
          <p:nvPr/>
        </p:nvSpPr>
        <p:spPr>
          <a:xfrm>
            <a:off x="838200" y="6429375"/>
            <a:ext cx="7343775" cy="1619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916"/>
              </a:lnSpc>
            </a:pPr>
            <a:r>
              <a:rPr lang="en-US" sz="750" dirty="0">
                <a:solidFill>
                  <a:srgbClr val="5A4E44"/>
                </a:solidFill>
                <a:latin typeface="Carlito"/>
                <a:ea typeface=""/>
                <a:cs typeface=""/>
              </a:rPr>
              <a:t>Lattice Harbor Software · Q2 FY2026 Board Pack</a:t>
            </a:r>
            <a:endParaRPr lang="en-US" dirty="0"/>
          </a:p>
        </p:txBody>
      </p:sp>
      <p:sp>
        <p:nvSpPr>
          <p:cNvPr id="8" name="View 8" descr="Agent pagination page field"/>
          <p:cNvSpPr/>
          <p:nvPr/>
        </p:nvSpPr>
        <p:spPr>
          <a:xfrm>
            <a:off x="8410575" y="6362700"/>
            <a:ext cx="2943225" cy="228600"/>
          </a:xfrm>
          <a:prstGeom prst="rect">
            <a:avLst/>
          </a:prstGeom>
          <a:solidFill>
            <a:srgbClr val="B95F34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9" name="View 9" descr="Agent pagination pag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10575" y="6362700"/>
            <a:ext cx="2943225" cy="9525"/>
          </a:xfrm>
          <a:prstGeom prst="rect">
            <a:avLst/>
          </a:prstGeom>
          <a:solidFill>
            <a:srgbClr val="25221F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0" name="Text 10"/>
          <p:cNvSpPr txBox="1"/>
          <p:nvPr/>
        </p:nvSpPr>
        <p:spPr>
          <a:xfrm>
            <a:off x="10534650" y="6429375"/>
            <a:ext cx="723900" cy="1619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 fontScale="100000"/>
          </a:bodyPr>
          <a:lstStyle/>
          <a:p>
            <a:pPr algn="r">
              <a:lnSpc>
                <a:spcPts val="824"/>
              </a:lnSpc>
            </a:pPr>
            <a:r>
              <a:rPr lang="en-US" sz="675" b="1" dirty="0">
                <a:solidFill>
                  <a:srgbClr val="000000"/>
                </a:solidFill>
                <a:latin typeface="Carlito"/>
                <a:ea typeface=""/>
                <a:cs typeface=""/>
              </a:rPr>
              <a:t>03 / 05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ew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38100"/>
          </a:xfrm>
          <a:prstGeom prst="rect">
            <a:avLst/>
          </a:prstGeom>
          <a:solidFill>
            <a:srgbClr val="B95F34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cxnSp>
        <p:nvCxnSpPr>
          <p:cNvPr id="3" name="Connector 3" descr="Agent comparison direction: 01"/>
          <p:cNvCxnSpPr/>
          <p:nvPr/>
        </p:nvCxnSpPr>
        <p:spPr>
          <a:xfrm>
            <a:off x="5934075" y="3224213"/>
            <a:ext cx="323850" cy="9525"/>
          </a:xfrm>
          <a:prstGeom prst="line">
            <a:avLst/>
          </a:prstGeom>
          <a:ln w="28575">
            <a:solidFill>
              <a:srgbClr val="B95F34"/>
            </a:solidFill>
            <a:tailEnd type="triangle" w="lg" len="lg"/>
          </a:ln>
        </p:spPr>
      </p:cxnSp>
      <p:cxnSp>
        <p:nvCxnSpPr>
          <p:cNvPr id="4" name="Connector 4" descr="Agent comparison direction: 02"/>
          <p:cNvCxnSpPr/>
          <p:nvPr/>
        </p:nvCxnSpPr>
        <p:spPr>
          <a:xfrm>
            <a:off x="5934075" y="5295900"/>
            <a:ext cx="323850" cy="9525"/>
          </a:xfrm>
          <a:prstGeom prst="line">
            <a:avLst/>
          </a:prstGeom>
          <a:ln w="28575">
            <a:solidFill>
              <a:srgbClr val="B95F34"/>
            </a:solidFill>
            <a:tailEnd type="triangle" w="lg" len="lg"/>
          </a:ln>
        </p:spPr>
      </p:cxnSp>
      <p:sp>
        <p:nvSpPr>
          <p:cNvPr id="5" name="View 5" descr="Agent comparison owned field: left"/>
          <p:cNvSpPr/>
          <p:nvPr/>
        </p:nvSpPr>
        <p:spPr>
          <a:xfrm>
            <a:off x="838200" y="1381125"/>
            <a:ext cx="5029200" cy="4867275"/>
          </a:xfrm>
          <a:prstGeom prst="rect">
            <a:avLst/>
          </a:prstGeom>
          <a:solidFill>
            <a:srgbClr val="FFFCF7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6" name="View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381125"/>
            <a:ext cx="5029200" cy="19050"/>
          </a:xfrm>
          <a:prstGeom prst="rect">
            <a:avLst/>
          </a:prstGeom>
          <a:solidFill>
            <a:srgbClr val="DFCBB8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7" name="View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9650" y="2105025"/>
            <a:ext cx="4857750" cy="9525"/>
          </a:xfrm>
          <a:prstGeom prst="rect">
            <a:avLst/>
          </a:prstGeom>
          <a:solidFill>
            <a:srgbClr val="DFCBB8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8" name="View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9650" y="4343400"/>
            <a:ext cx="4857750" cy="9525"/>
          </a:xfrm>
          <a:prstGeom prst="rect">
            <a:avLst/>
          </a:prstGeom>
          <a:solidFill>
            <a:srgbClr val="DFCBB8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9" name="Text 9"/>
          <p:cNvSpPr txBox="1"/>
          <p:nvPr/>
        </p:nvSpPr>
        <p:spPr>
          <a:xfrm>
            <a:off x="1009650" y="1438275"/>
            <a:ext cx="4857750" cy="609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2930"/>
              </a:lnSpc>
            </a:pPr>
            <a:r>
              <a:rPr lang="en-US" sz="2400" b="1" dirty="0">
                <a:solidFill>
                  <a:srgbClr val="3C281F"/>
                </a:solidFill>
                <a:latin typeface="Carlito"/>
                <a:ea typeface=""/>
                <a:cs typeface=""/>
              </a:rPr>
              <a:t>Action</a:t>
            </a:r>
            <a:endParaRPr lang="en-US" dirty="0"/>
          </a:p>
        </p:txBody>
      </p:sp>
      <p:sp>
        <p:nvSpPr>
          <p:cNvPr id="10" name="Text 10"/>
          <p:cNvSpPr txBox="1"/>
          <p:nvPr/>
        </p:nvSpPr>
        <p:spPr>
          <a:xfrm>
            <a:off x="1009650" y="2162175"/>
            <a:ext cx="4724400" cy="212407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2592"/>
              </a:lnSpc>
            </a:pPr>
            <a:r>
              <a:rPr lang="en-US" sz="2400" dirty="0">
                <a:solidFill>
                  <a:srgbClr val="5A463B"/>
                </a:solidFill>
                <a:latin typeface="Carlito"/>
                <a:ea typeface=""/>
                <a:cs typeface=""/>
              </a:rPr>
              <a:t>Fill EMEA enterprise account-executive seats</a:t>
            </a:r>
            <a:endParaRPr lang="en-US" dirty="0"/>
          </a:p>
        </p:txBody>
      </p:sp>
      <p:sp>
        <p:nvSpPr>
          <p:cNvPr id="11" name="Text 11"/>
          <p:cNvSpPr txBox="1"/>
          <p:nvPr/>
        </p:nvSpPr>
        <p:spPr>
          <a:xfrm>
            <a:off x="1009650" y="4400550"/>
            <a:ext cx="4724400" cy="17907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2592"/>
              </a:lnSpc>
            </a:pPr>
            <a:r>
              <a:rPr lang="en-US" sz="2400" dirty="0">
                <a:solidFill>
                  <a:srgbClr val="5A463B"/>
                </a:solidFill>
                <a:latin typeface="Carlito"/>
                <a:ea typeface=""/>
                <a:cs typeface=""/>
              </a:rPr>
              <a:t>Review top pipeline opportunities</a:t>
            </a:r>
            <a:endParaRPr lang="en-US" dirty="0"/>
          </a:p>
        </p:txBody>
      </p:sp>
      <p:sp>
        <p:nvSpPr>
          <p:cNvPr id="12" name="View 12" descr="Agent comparison owned field: right"/>
          <p:cNvSpPr/>
          <p:nvPr/>
        </p:nvSpPr>
        <p:spPr>
          <a:xfrm>
            <a:off x="6324600" y="1381125"/>
            <a:ext cx="5029200" cy="4867275"/>
          </a:xfrm>
          <a:prstGeom prst="rect">
            <a:avLst/>
          </a:prstGeom>
          <a:solidFill>
            <a:srgbClr val="FFF9F0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3" name="View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4600" y="1381125"/>
            <a:ext cx="5029200" cy="38100"/>
          </a:xfrm>
          <a:prstGeom prst="rect">
            <a:avLst/>
          </a:prstGeom>
          <a:solidFill>
            <a:srgbClr val="B95F34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4" name="View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4600" y="2105025"/>
            <a:ext cx="5029200" cy="9525"/>
          </a:xfrm>
          <a:prstGeom prst="rect">
            <a:avLst/>
          </a:prstGeom>
          <a:solidFill>
            <a:srgbClr val="DFCBB8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5" name="View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4600" y="4343400"/>
            <a:ext cx="5029200" cy="9525"/>
          </a:xfrm>
          <a:prstGeom prst="rect">
            <a:avLst/>
          </a:prstGeom>
          <a:solidFill>
            <a:srgbClr val="DFCBB8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6" name="Text 16"/>
          <p:cNvSpPr txBox="1"/>
          <p:nvPr/>
        </p:nvSpPr>
        <p:spPr>
          <a:xfrm>
            <a:off x="6324600" y="1438275"/>
            <a:ext cx="5029200" cy="609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2930"/>
              </a:lnSpc>
            </a:pPr>
            <a:r>
              <a:rPr lang="en-US" sz="2400" b="1" dirty="0">
                <a:solidFill>
                  <a:srgbClr val="B95F34"/>
                </a:solidFill>
                <a:latin typeface="Carlito"/>
                <a:ea typeface=""/>
                <a:cs typeface=""/>
              </a:rPr>
              <a:t>Timing</a:t>
            </a:r>
            <a:endParaRPr lang="en-US" dirty="0"/>
          </a:p>
        </p:txBody>
      </p:sp>
      <p:sp>
        <p:nvSpPr>
          <p:cNvPr id="17" name="Text 17"/>
          <p:cNvSpPr txBox="1"/>
          <p:nvPr/>
        </p:nvSpPr>
        <p:spPr>
          <a:xfrm>
            <a:off x="6324600" y="2162175"/>
            <a:ext cx="4895850" cy="212407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2592"/>
              </a:lnSpc>
            </a:pPr>
            <a:r>
              <a:rPr lang="en-US" sz="2400" b="1" dirty="0">
                <a:solidFill>
                  <a:srgbClr val="3C281F"/>
                </a:solidFill>
                <a:latin typeface="Carlito"/>
                <a:ea typeface=""/>
                <a:cs typeface=""/>
              </a:rPr>
              <a:t>Complete by 31 July</a:t>
            </a:r>
            <a:endParaRPr lang="en-US" dirty="0"/>
          </a:p>
        </p:txBody>
      </p:sp>
      <p:sp>
        <p:nvSpPr>
          <p:cNvPr id="18" name="Text 18"/>
          <p:cNvSpPr txBox="1"/>
          <p:nvPr/>
        </p:nvSpPr>
        <p:spPr>
          <a:xfrm>
            <a:off x="6324600" y="4400550"/>
            <a:ext cx="4895850" cy="17907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2592"/>
              </a:lnSpc>
            </a:pPr>
            <a:r>
              <a:rPr lang="en-US" sz="2400" b="1" dirty="0">
                <a:solidFill>
                  <a:srgbClr val="3C281F"/>
                </a:solidFill>
                <a:latin typeface="Carlito"/>
                <a:ea typeface=""/>
                <a:cs typeface=""/>
              </a:rPr>
              <a:t>Weekly review</a:t>
            </a:r>
            <a:endParaRPr lang="en-US" dirty="0"/>
          </a:p>
        </p:txBody>
      </p:sp>
      <p:sp>
        <p:nvSpPr>
          <p:cNvPr id="19" name="Text 19"/>
          <p:cNvSpPr txBox="1"/>
          <p:nvPr/>
        </p:nvSpPr>
        <p:spPr>
          <a:xfrm>
            <a:off x="800100" y="228600"/>
            <a:ext cx="10591800" cy="5905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t" lIns="38100" tIns="0" rIns="38100" bIns="0"/>
          <a:lstStyle/>
          <a:p>
            <a:pPr algn="l">
              <a:lnSpc>
                <a:spcPts val="42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500" b="1" dirty="0">
                <a:solidFill>
                  <a:srgbClr val="3C281F"/>
                </a:solidFill>
                <a:latin typeface="Gelasio"/>
                <a:ea typeface=""/>
                <a:cs typeface=""/>
              </a:rPr>
              <a:t>Operating priorities</a:t>
            </a:r>
            <a:endParaRPr lang="en-US" dirty="0"/>
          </a:p>
        </p:txBody>
      </p:sp>
      <p:sp>
        <p:nvSpPr>
          <p:cNvPr id="20" name="Text 20"/>
          <p:cNvSpPr txBox="1"/>
          <p:nvPr/>
        </p:nvSpPr>
        <p:spPr>
          <a:xfrm>
            <a:off x="838200" y="857250"/>
            <a:ext cx="10515600" cy="4286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t" lIns="0" tIns="0" rIns="0" bIns="0"/>
          <a:lstStyle/>
          <a:p>
            <a:pPr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5A463B"/>
                </a:solidFill>
                <a:latin typeface="Carlito"/>
                <a:ea typeface=""/>
                <a:cs typeface=""/>
              </a:rPr>
              <a:t>Q2 FY2026</a:t>
            </a:r>
            <a:endParaRPr lang="en-US" dirty="0"/>
          </a:p>
        </p:txBody>
      </p:sp>
      <p:sp>
        <p:nvSpPr>
          <p:cNvPr id="21" name="View 21" descr="Agent pagination footer"/>
          <p:cNvSpPr/>
          <p:nvPr/>
        </p:nvSpPr>
        <p:spPr>
          <a:xfrm>
            <a:off x="838200" y="6362700"/>
            <a:ext cx="10515600" cy="228600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2" name="View 22" descr="Agent pagination metadata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362700"/>
            <a:ext cx="7572375" cy="9525"/>
          </a:xfrm>
          <a:prstGeom prst="rect">
            <a:avLst/>
          </a:prstGeom>
          <a:solidFill>
            <a:srgbClr val="95877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3" name="Text 23"/>
          <p:cNvSpPr txBox="1"/>
          <p:nvPr/>
        </p:nvSpPr>
        <p:spPr>
          <a:xfrm>
            <a:off x="838200" y="6429375"/>
            <a:ext cx="7343775" cy="1619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916"/>
              </a:lnSpc>
            </a:pPr>
            <a:r>
              <a:rPr lang="en-US" sz="750" dirty="0">
                <a:solidFill>
                  <a:srgbClr val="5A4E44"/>
                </a:solidFill>
                <a:latin typeface="Carlito"/>
                <a:ea typeface=""/>
                <a:cs typeface=""/>
              </a:rPr>
              <a:t>Lattice Harbor Software · Q2 FY2026 Board Pack</a:t>
            </a:r>
            <a:endParaRPr lang="en-US" dirty="0"/>
          </a:p>
        </p:txBody>
      </p:sp>
      <p:sp>
        <p:nvSpPr>
          <p:cNvPr id="24" name="View 24" descr="Agent pagination page field"/>
          <p:cNvSpPr/>
          <p:nvPr/>
        </p:nvSpPr>
        <p:spPr>
          <a:xfrm>
            <a:off x="8410575" y="6362700"/>
            <a:ext cx="2943225" cy="228600"/>
          </a:xfrm>
          <a:prstGeom prst="rect">
            <a:avLst/>
          </a:prstGeom>
          <a:solidFill>
            <a:srgbClr val="B95F34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5" name="View 25" descr="Agent pagination pag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10575" y="6362700"/>
            <a:ext cx="2943225" cy="9525"/>
          </a:xfrm>
          <a:prstGeom prst="rect">
            <a:avLst/>
          </a:prstGeom>
          <a:solidFill>
            <a:srgbClr val="25221F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6" name="Text 26"/>
          <p:cNvSpPr txBox="1"/>
          <p:nvPr/>
        </p:nvSpPr>
        <p:spPr>
          <a:xfrm>
            <a:off x="10534650" y="6429375"/>
            <a:ext cx="723900" cy="1619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 fontScale="100000"/>
          </a:bodyPr>
          <a:lstStyle/>
          <a:p>
            <a:pPr algn="r">
              <a:lnSpc>
                <a:spcPts val="824"/>
              </a:lnSpc>
            </a:pPr>
            <a:r>
              <a:rPr lang="en-US" sz="675" b="1" dirty="0">
                <a:solidFill>
                  <a:srgbClr val="000000"/>
                </a:solidFill>
                <a:latin typeface="Carlito"/>
                <a:ea typeface=""/>
                <a:cs typeface=""/>
              </a:rPr>
              <a:t>04 / 05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ew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38100"/>
          </a:xfrm>
          <a:prstGeom prst="rect">
            <a:avLst/>
          </a:prstGeom>
          <a:solidFill>
            <a:srgbClr val="B95F34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cxnSp>
        <p:nvCxnSpPr>
          <p:cNvPr id="3" name="Connector 3" descr="Agent comparison direction: 01"/>
          <p:cNvCxnSpPr/>
          <p:nvPr/>
        </p:nvCxnSpPr>
        <p:spPr>
          <a:xfrm>
            <a:off x="5934075" y="3405188"/>
            <a:ext cx="323850" cy="9525"/>
          </a:xfrm>
          <a:prstGeom prst="line">
            <a:avLst/>
          </a:prstGeom>
          <a:ln w="28575">
            <a:solidFill>
              <a:srgbClr val="B95F34"/>
            </a:solidFill>
            <a:tailEnd type="triangle" w="lg" len="lg"/>
          </a:ln>
        </p:spPr>
      </p:cxnSp>
      <p:cxnSp>
        <p:nvCxnSpPr>
          <p:cNvPr id="4" name="Connector 4" descr="Agent comparison direction: 02"/>
          <p:cNvCxnSpPr/>
          <p:nvPr/>
        </p:nvCxnSpPr>
        <p:spPr>
          <a:xfrm>
            <a:off x="5934075" y="5476875"/>
            <a:ext cx="323850" cy="9525"/>
          </a:xfrm>
          <a:prstGeom prst="line">
            <a:avLst/>
          </a:prstGeom>
          <a:ln w="28575">
            <a:solidFill>
              <a:srgbClr val="B95F34"/>
            </a:solidFill>
            <a:tailEnd type="triangle" w="lg" len="lg"/>
          </a:ln>
        </p:spPr>
      </p:cxnSp>
      <p:sp>
        <p:nvSpPr>
          <p:cNvPr id="5" name="View 5" descr="Agent comparison owned field: left"/>
          <p:cNvSpPr/>
          <p:nvPr/>
        </p:nvSpPr>
        <p:spPr>
          <a:xfrm>
            <a:off x="838200" y="1381125"/>
            <a:ext cx="5029200" cy="4867275"/>
          </a:xfrm>
          <a:prstGeom prst="rect">
            <a:avLst/>
          </a:prstGeom>
          <a:solidFill>
            <a:srgbClr val="FFFCF7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6" name="View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381125"/>
            <a:ext cx="5029200" cy="19050"/>
          </a:xfrm>
          <a:prstGeom prst="rect">
            <a:avLst/>
          </a:prstGeom>
          <a:solidFill>
            <a:srgbClr val="DFCBB8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7" name="View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9650" y="2105025"/>
            <a:ext cx="4857750" cy="9525"/>
          </a:xfrm>
          <a:prstGeom prst="rect">
            <a:avLst/>
          </a:prstGeom>
          <a:solidFill>
            <a:srgbClr val="DFCBB8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8" name="View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9650" y="4705350"/>
            <a:ext cx="4857750" cy="9525"/>
          </a:xfrm>
          <a:prstGeom prst="rect">
            <a:avLst/>
          </a:prstGeom>
          <a:solidFill>
            <a:srgbClr val="DFCBB8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9" name="Text 9"/>
          <p:cNvSpPr txBox="1"/>
          <p:nvPr/>
        </p:nvSpPr>
        <p:spPr>
          <a:xfrm>
            <a:off x="1009650" y="1438275"/>
            <a:ext cx="4857750" cy="609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2930"/>
              </a:lnSpc>
            </a:pPr>
            <a:r>
              <a:rPr lang="en-US" sz="2400" b="1" dirty="0">
                <a:solidFill>
                  <a:srgbClr val="3C281F"/>
                </a:solidFill>
                <a:latin typeface="Carlito"/>
                <a:ea typeface=""/>
                <a:cs typeface=""/>
              </a:rPr>
              <a:t>Decision and rationale</a:t>
            </a:r>
            <a:endParaRPr lang="en-US" dirty="0"/>
          </a:p>
        </p:txBody>
      </p:sp>
      <p:sp>
        <p:nvSpPr>
          <p:cNvPr id="10" name="Text 10"/>
          <p:cNvSpPr txBox="1"/>
          <p:nvPr/>
        </p:nvSpPr>
        <p:spPr>
          <a:xfrm>
            <a:off x="1009650" y="2162175"/>
            <a:ext cx="4724400" cy="24860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2592"/>
              </a:lnSpc>
            </a:pPr>
            <a:r>
              <a:rPr lang="en-US" sz="2400" dirty="0">
                <a:solidFill>
                  <a:srgbClr val="5A463B"/>
                </a:solidFill>
                <a:latin typeface="Carlito"/>
                <a:ea typeface=""/>
                <a:cs typeface=""/>
              </a:rPr>
              <a:t>Approve EMEA capacity plan</a:t>
            </a:r>
            <a:endParaRPr lang="en-US" dirty="0"/>
          </a:p>
          <a:p>
            <a:pPr algn="l">
              <a:lnSpc>
                <a:spcPts val="2592"/>
              </a:lnSpc>
            </a:pPr>
            <a:r>
              <a:rPr lang="en-US" sz="2400" dirty="0">
                <a:solidFill>
                  <a:srgbClr val="5A463B"/>
                </a:solidFill>
                <a:latin typeface="Carlito"/>
                <a:ea typeface=""/>
                <a:cs typeface=""/>
              </a:rPr>
              <a:t>Capacity is the principal constraint on new-logo bookings.</a:t>
            </a:r>
            <a:endParaRPr lang="en-US" dirty="0"/>
          </a:p>
        </p:txBody>
      </p:sp>
      <p:sp>
        <p:nvSpPr>
          <p:cNvPr id="11" name="Text 11"/>
          <p:cNvSpPr txBox="1"/>
          <p:nvPr/>
        </p:nvSpPr>
        <p:spPr>
          <a:xfrm>
            <a:off x="1009650" y="4762500"/>
            <a:ext cx="4724400" cy="14287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2592"/>
              </a:lnSpc>
            </a:pPr>
            <a:r>
              <a:rPr lang="en-US" sz="2400" dirty="0">
                <a:solidFill>
                  <a:srgbClr val="5A463B"/>
                </a:solidFill>
                <a:latin typeface="Carlito"/>
                <a:ea typeface=""/>
                <a:cs typeface=""/>
              </a:rPr>
              <a:t>Confirm launch cohort</a:t>
            </a:r>
            <a:endParaRPr lang="en-US" dirty="0"/>
          </a:p>
        </p:txBody>
      </p:sp>
      <p:sp>
        <p:nvSpPr>
          <p:cNvPr id="12" name="View 12" descr="Agent comparison owned field: right"/>
          <p:cNvSpPr/>
          <p:nvPr/>
        </p:nvSpPr>
        <p:spPr>
          <a:xfrm>
            <a:off x="6324600" y="1381125"/>
            <a:ext cx="5029200" cy="4867275"/>
          </a:xfrm>
          <a:prstGeom prst="rect">
            <a:avLst/>
          </a:prstGeom>
          <a:solidFill>
            <a:srgbClr val="FFF9F0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3" name="View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4600" y="1381125"/>
            <a:ext cx="5029200" cy="38100"/>
          </a:xfrm>
          <a:prstGeom prst="rect">
            <a:avLst/>
          </a:prstGeom>
          <a:solidFill>
            <a:srgbClr val="B95F34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4" name="View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4600" y="2105025"/>
            <a:ext cx="5029200" cy="9525"/>
          </a:xfrm>
          <a:prstGeom prst="rect">
            <a:avLst/>
          </a:prstGeom>
          <a:solidFill>
            <a:srgbClr val="DFCBB8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5" name="View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4600" y="4705350"/>
            <a:ext cx="5029200" cy="9525"/>
          </a:xfrm>
          <a:prstGeom prst="rect">
            <a:avLst/>
          </a:prstGeom>
          <a:solidFill>
            <a:srgbClr val="DFCBB8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16" name="Text 16"/>
          <p:cNvSpPr txBox="1"/>
          <p:nvPr/>
        </p:nvSpPr>
        <p:spPr>
          <a:xfrm>
            <a:off x="6324600" y="1438275"/>
            <a:ext cx="5029200" cy="60960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lIns="0" tIns="0" rIns="0" bIns="0"/>
          <a:lstStyle/>
          <a:p>
            <a:pPr algn="l">
              <a:lnSpc>
                <a:spcPts val="2930"/>
              </a:lnSpc>
            </a:pPr>
            <a:r>
              <a:rPr lang="en-US" sz="2400" b="1" dirty="0">
                <a:solidFill>
                  <a:srgbClr val="B95F34"/>
                </a:solidFill>
                <a:latin typeface="Carlito"/>
                <a:ea typeface=""/>
                <a:cs typeface=""/>
              </a:rPr>
              <a:t>Owner and due date</a:t>
            </a:r>
            <a:endParaRPr lang="en-US" dirty="0"/>
          </a:p>
        </p:txBody>
      </p:sp>
      <p:sp>
        <p:nvSpPr>
          <p:cNvPr id="17" name="Text 17"/>
          <p:cNvSpPr txBox="1"/>
          <p:nvPr/>
        </p:nvSpPr>
        <p:spPr>
          <a:xfrm>
            <a:off x="6324600" y="2162175"/>
            <a:ext cx="4895850" cy="24860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2592"/>
              </a:lnSpc>
            </a:pPr>
            <a:r>
              <a:rPr lang="en-US" sz="2400" b="1" dirty="0">
                <a:solidFill>
                  <a:srgbClr val="3C281F"/>
                </a:solidFill>
                <a:latin typeface="Carlito"/>
                <a:ea typeface=""/>
                <a:cs typeface=""/>
              </a:rPr>
              <a:t>Board</a:t>
            </a:r>
            <a:endParaRPr lang="en-US" dirty="0"/>
          </a:p>
          <a:p>
            <a:pPr algn="l">
              <a:lnSpc>
                <a:spcPts val="2592"/>
              </a:lnSpc>
            </a:pPr>
            <a:r>
              <a:rPr lang="en-US" sz="2400" b="1" dirty="0">
                <a:solidFill>
                  <a:srgbClr val="3C281F"/>
                </a:solidFill>
                <a:latin typeface="Carlito"/>
                <a:ea typeface=""/>
                <a:cs typeface=""/>
              </a:rPr>
              <a:t>Due 24 June</a:t>
            </a:r>
            <a:endParaRPr lang="en-US" dirty="0"/>
          </a:p>
        </p:txBody>
      </p:sp>
      <p:sp>
        <p:nvSpPr>
          <p:cNvPr id="18" name="Text 18"/>
          <p:cNvSpPr txBox="1"/>
          <p:nvPr/>
        </p:nvSpPr>
        <p:spPr>
          <a:xfrm>
            <a:off x="6324600" y="4762500"/>
            <a:ext cx="4895850" cy="14287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2592"/>
              </a:lnSpc>
            </a:pPr>
            <a:r>
              <a:rPr lang="en-US" sz="2400" b="1" dirty="0">
                <a:solidFill>
                  <a:srgbClr val="3C281F"/>
                </a:solidFill>
                <a:latin typeface="Carlito"/>
                <a:ea typeface=""/>
                <a:cs typeface=""/>
              </a:rPr>
              <a:t>CPO</a:t>
            </a:r>
            <a:endParaRPr lang="en-US" dirty="0"/>
          </a:p>
        </p:txBody>
      </p:sp>
      <p:sp>
        <p:nvSpPr>
          <p:cNvPr id="19" name="Text 19"/>
          <p:cNvSpPr txBox="1"/>
          <p:nvPr/>
        </p:nvSpPr>
        <p:spPr>
          <a:xfrm>
            <a:off x="800100" y="228600"/>
            <a:ext cx="10591800" cy="590550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t" lIns="38100" tIns="0" rIns="38100" bIns="0"/>
          <a:lstStyle/>
          <a:p>
            <a:pPr algn="l">
              <a:lnSpc>
                <a:spcPts val="42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500" b="1" dirty="0">
                <a:solidFill>
                  <a:srgbClr val="3C281F"/>
                </a:solidFill>
                <a:latin typeface="Gelasio"/>
                <a:ea typeface=""/>
                <a:cs typeface=""/>
              </a:rPr>
              <a:t>Decisions and review notes</a:t>
            </a:r>
            <a:endParaRPr lang="en-US" dirty="0"/>
          </a:p>
        </p:txBody>
      </p:sp>
      <p:sp>
        <p:nvSpPr>
          <p:cNvPr id="20" name="Text 20"/>
          <p:cNvSpPr txBox="1"/>
          <p:nvPr/>
        </p:nvSpPr>
        <p:spPr>
          <a:xfrm>
            <a:off x="838200" y="857250"/>
            <a:ext cx="10515600" cy="4286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t" lIns="0" tIns="0" rIns="0" bIns="0"/>
          <a:lstStyle/>
          <a:p>
            <a:pPr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5A463B"/>
                </a:solidFill>
                <a:latin typeface="Carlito"/>
                <a:ea typeface=""/>
                <a:cs typeface=""/>
              </a:rPr>
              <a:t>Q2 FY2026</a:t>
            </a:r>
            <a:endParaRPr lang="en-US" dirty="0"/>
          </a:p>
        </p:txBody>
      </p:sp>
      <p:sp>
        <p:nvSpPr>
          <p:cNvPr id="21" name="View 21" descr="Agent pagination footer"/>
          <p:cNvSpPr/>
          <p:nvPr/>
        </p:nvSpPr>
        <p:spPr>
          <a:xfrm>
            <a:off x="838200" y="6362700"/>
            <a:ext cx="10515600" cy="228600"/>
          </a:xfrm>
          <a:prstGeom prst="rect">
            <a:avLst/>
          </a:prstGeom>
          <a:noFill/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2" name="View 22" descr="Agent pagination metadata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362700"/>
            <a:ext cx="7572375" cy="9525"/>
          </a:xfrm>
          <a:prstGeom prst="rect">
            <a:avLst/>
          </a:prstGeom>
          <a:solidFill>
            <a:srgbClr val="95877B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3" name="Text 23"/>
          <p:cNvSpPr txBox="1"/>
          <p:nvPr/>
        </p:nvSpPr>
        <p:spPr>
          <a:xfrm>
            <a:off x="838200" y="6429375"/>
            <a:ext cx="7343775" cy="1619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/>
          <a:lstStyle/>
          <a:p>
            <a:pPr algn="l">
              <a:lnSpc>
                <a:spcPts val="916"/>
              </a:lnSpc>
            </a:pPr>
            <a:r>
              <a:rPr lang="en-US" sz="750" dirty="0">
                <a:solidFill>
                  <a:srgbClr val="5A4E44"/>
                </a:solidFill>
                <a:latin typeface="Carlito"/>
                <a:ea typeface=""/>
                <a:cs typeface=""/>
              </a:rPr>
              <a:t>Lattice Harbor Software · Q2 FY2026 Board Pack</a:t>
            </a:r>
            <a:endParaRPr lang="en-US" dirty="0"/>
          </a:p>
        </p:txBody>
      </p:sp>
      <p:sp>
        <p:nvSpPr>
          <p:cNvPr id="24" name="View 24" descr="Agent pagination page field"/>
          <p:cNvSpPr/>
          <p:nvPr/>
        </p:nvSpPr>
        <p:spPr>
          <a:xfrm>
            <a:off x="8410575" y="6362700"/>
            <a:ext cx="2943225" cy="228600"/>
          </a:xfrm>
          <a:prstGeom prst="rect">
            <a:avLst/>
          </a:prstGeom>
          <a:solidFill>
            <a:srgbClr val="B95F34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5" name="View 25" descr="Agent pagination pag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10575" y="6362700"/>
            <a:ext cx="2943225" cy="9525"/>
          </a:xfrm>
          <a:prstGeom prst="rect">
            <a:avLst/>
          </a:prstGeom>
          <a:solidFill>
            <a:srgbClr val="25221F"/>
          </a:solidFill>
          <a:ln>
            <a:noFill/>
            <a:round/>
          </a:ln>
        </p:spPr>
        <p:txBody>
          <a:bodyPr rtlCol="0" lIns="0" tIns="0" rIns="0" bIns="0"/>
          <a:lstStyle/>
          <a:p>
            <a:endParaRPr lang="en-US" dirty="0"/>
          </a:p>
        </p:txBody>
      </p:sp>
      <p:sp>
        <p:nvSpPr>
          <p:cNvPr id="26" name="Text 26"/>
          <p:cNvSpPr txBox="1"/>
          <p:nvPr/>
        </p:nvSpPr>
        <p:spPr>
          <a:xfrm>
            <a:off x="10534650" y="6429375"/>
            <a:ext cx="723900" cy="161925"/>
          </a:xfrm>
          <a:prstGeom prst="rect">
            <a:avLst/>
          </a:prstGeom>
          <a:noFill/>
          <a:ln>
            <a:noFill/>
          </a:ln>
        </p:spPr>
        <p:txBody>
          <a:bodyPr wrap="square" rtlCol="0" spcFirstLastPara="0" anchor="ctr" lIns="0" tIns="0" rIns="0" bIns="0">
            <a:normAutofit fontScale="100000"/>
          </a:bodyPr>
          <a:lstStyle/>
          <a:p>
            <a:pPr algn="r">
              <a:lnSpc>
                <a:spcPts val="824"/>
              </a:lnSpc>
            </a:pPr>
            <a:r>
              <a:rPr lang="en-US" sz="675" b="1" dirty="0">
                <a:solidFill>
                  <a:srgbClr val="000000"/>
                </a:solidFill>
                <a:latin typeface="Carlito"/>
                <a:ea typeface=""/>
                <a:cs typeface=""/>
              </a:rPr>
              <a:t>05 / 05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enerated">
  <a:themeElements>
    <a:clrScheme name="Generated">
      <a:dk1>
        <a:srgbClr val="3C281F"/>
      </a:dk1>
      <a:lt1>
        <a:srgbClr val="FFF9F0"/>
      </a:lt1>
      <a:dk2>
        <a:srgbClr val="7A5D4F"/>
      </a:dk2>
      <a:lt2>
        <a:srgbClr val="F2E7D6"/>
      </a:lt2>
      <a:accent1>
        <a:srgbClr val="B95F34"/>
      </a:accent1>
      <a:accent2>
        <a:srgbClr val="58727B"/>
      </a:accent2>
      <a:accent3>
        <a:srgbClr val="A84A3E"/>
      </a:accent3>
      <a:accent4>
        <a:srgbClr val="BC9343"/>
      </a:accent4>
      <a:accent5>
        <a:srgbClr val="4A6A55"/>
      </a:accent5>
      <a:accent6>
        <a:srgbClr val="865D8F"/>
      </a:accent6>
      <a:hlink>
        <a:srgbClr val="0563C1"/>
      </a:hlink>
      <a:folHlink>
        <a:srgbClr val="954F72"/>
      </a:folHlink>
    </a:clrScheme>
    <a:fontScheme name="Office">
      <a:majorFont>
        <a:latin typeface="Gelasio"/>
        <a:ea typeface=""/>
        <a:cs typeface=""/>
        <!-- Batch E will replace these script slots once matching assets are admitted. --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Deva" typeface="Mangal"/>
      </a:majorFont>
      <a:minorFont>
        <a:latin typeface="Carlito"/>
        <a:ea typeface=""/>
        <a:cs typeface=""/>
        <!-- Batch E will replace these script slots once matching assets are admitted. --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Deva" typeface="Mang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lumMod val="102000"/>
                <a:satMod val="130000"/>
              </a:schemeClr>
            </a:gs>
            <a:gs pos="100000">
              <a:schemeClr val="phClr">
                <a:shade val="90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Runstamp</Application>
  <PresentationFormat>On-screen Show (16:9)</PresentationFormat>
  <Slides>5</Slides>
  <HiddenSlides>0</HiddenSlide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Carlito</vt:lpstr>
      <vt:lpstr>Gelasio</vt:lpstr>
      <vt:lpstr>Office Theme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Q2 FY2026 Board Pack</dc:title>
  <dc:creator>Lattice Harbor Software</dc:creator>
  <cp:lastModifiedBy>Lattice Harbor Software</cp:lastModifiedBy>
  <cp:revision>1</cp:revision>
  <dcterms:created xsi:type="dcterms:W3CDTF">1980-01-01T00:00:02Z</dcterms:created>
  <dcterms:modified xsi:type="dcterms:W3CDTF">1980-01-01T00:00:02Z</dcterms:modified>
</cp:coreProperties>
</file>