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4c8b08d652456b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2eca9733a045496a"/>
    <p:sldId id="257" r:id="Rd829888352524c47"/>
    <p:sldId id="258" r:id="Re99a60a52a9f4a58"/>
    <p:sldId id="259" r:id="R09ab461b000b4276"/>
    <p:sldId id="260" r:id="Re3bbb527faff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2eca9733a045496a" /><Relationship Type="http://schemas.openxmlformats.org/officeDocument/2006/relationships/slide" Target="/ppt/slides/slide2.xml" Id="Rd829888352524c47" /><Relationship Type="http://schemas.openxmlformats.org/officeDocument/2006/relationships/slide" Target="/ppt/slides/slide3.xml" Id="Re99a60a52a9f4a58" /><Relationship Type="http://schemas.openxmlformats.org/officeDocument/2006/relationships/slide" Target="/ppt/slides/slide4.xml" Id="R09ab461b000b4276" /><Relationship Type="http://schemas.openxmlformats.org/officeDocument/2006/relationships/slide" Target="/ppt/slides/slide5.xml" Id="Re3bbb527faff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ea508d01b4c23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1cc5de6db496e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2d29fb10545ea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86b6d3eb44cb6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efacd69cecac4d81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68690291b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f3a918aaf4b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210708fe743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a6cf6eda545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7b02ecd8d4f7e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5F0E8"/>
        </a:solidFill>
      </p:bgPr>
    </p:bg>
    <p:spTree>
      <p:nvGrpSpPr>
        <p:cNvPr id="1" name=""/>
        <p:cNvGrpSpPr/>
        <p:nvPr/>
      </p:nvGrpSpPr>
      <p:grpSpPr/>
      <p:sp>
        <p:nvSpPr>
          <p:cNvPr id="2" name="!!photo-1"/>
          <p:cNvSpPr/>
          <p:nvPr/>
        </p:nvSpPr>
        <p:spPr>
          <a:xfrm>
            <a:off x="5580000" y="0"/>
            <a:ext cx="3600000" cy="4680000"/>
          </a:xfrm>
          <a:prstGeom prst="rect">
            <a:avLst/>
          </a:prstGeom>
          <a:solidFill>
            <a:srgbClr val="999999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blk-a"/>
          <p:cNvSpPr/>
          <p:nvPr/>
        </p:nvSpPr>
        <p:spPr>
          <a:xfrm>
            <a:off x="9180000" y="0"/>
            <a:ext cx="3013200" cy="2520000"/>
          </a:xfrm>
          <a:prstGeom prst="rect">
            <a:avLst/>
          </a:prstGeom>
          <a:solidFill>
            <a:srgbClr val="162040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blk-b"/>
          <p:cNvSpPr/>
          <p:nvPr/>
        </p:nvSpPr>
        <p:spPr>
          <a:xfrm>
            <a:off x="9180000" y="2520000"/>
            <a:ext cx="1440000" cy="2160000"/>
          </a:xfrm>
          <a:prstGeom prst="rect">
            <a:avLst/>
          </a:prstGeom>
          <a:solidFill>
            <a:srgbClr val="1A6BF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blk-c"/>
          <p:cNvSpPr/>
          <p:nvPr/>
        </p:nvSpPr>
        <p:spPr>
          <a:xfrm>
            <a:off x="10620000" y="2520000"/>
            <a:ext cx="1573200" cy="2160000"/>
          </a:xfrm>
          <a:prstGeom prst="rect">
            <a:avLst/>
          </a:prstGeom>
          <a:solidFill>
            <a:srgbClr val="F4713A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blk-d"/>
          <p:cNvSpPr/>
          <p:nvPr/>
        </p:nvSpPr>
        <p:spPr>
          <a:xfrm>
            <a:off x="5580000" y="4680000"/>
            <a:ext cx="1800000" cy="2178000"/>
          </a:xfrm>
          <a:prstGeom prst="rect">
            <a:avLst/>
          </a:prstGeom>
          <a:solidFill>
            <a:srgbClr val="00C9D4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blk-e"/>
          <p:cNvSpPr/>
          <p:nvPr/>
        </p:nvSpPr>
        <p:spPr>
          <a:xfrm>
            <a:off x="7380000" y="4680000"/>
            <a:ext cx="1800000" cy="2178000"/>
          </a:xfrm>
          <a:prstGeom prst="rect">
            <a:avLst/>
          </a:prstGeom>
          <a:solidFill>
            <a:srgbClr val="7EC8A0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blk-f"/>
          <p:cNvSpPr/>
          <p:nvPr/>
        </p:nvSpPr>
        <p:spPr>
          <a:xfrm>
            <a:off x="9180000" y="4680000"/>
            <a:ext cx="3013200" cy="2178000"/>
          </a:xfrm>
          <a:prstGeom prst="rect">
            <a:avLst/>
          </a:prstGeom>
          <a:solidFill>
            <a:srgbClr val="E8749A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photo-2"/>
          <p:cNvSpPr/>
          <p:nvPr/>
        </p:nvSpPr>
        <p:spPr>
          <a:xfrm>
            <a:off x="11880000" y="6678000"/>
            <a:ext cx="180000" cy="180000"/>
          </a:xfrm>
          <a:prstGeom prst="rect">
            <a:avLst/>
          </a:prstGeom>
          <a:solidFill>
            <a:srgbClr val="666666">
              <a:alpha val="1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" name="!!#s1-tag"/>
          <p:cNvSpPr/>
          <p:nvPr/>
        </p:nvSpPr>
        <p:spPr>
          <a:xfrm>
            <a:off x="576000" y="2520000"/>
            <a:ext cx="4680000" cy="252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100" b="1">
                <a:solidFill>
                  <a:srgbClr val="9A9080"/>
                </a:solidFill>
                <a:latin typeface="Arial"/>
                <a:ea typeface="Arial"/>
              </a:rPr>
              <a:t>BRAND REFRESH 2025</a:t>
            </a:r>
          </a:p>
        </p:txBody>
      </p:sp>
      <p:sp>
        <p:nvSpPr>
          <p:cNvPr id="11" name="!!#s1-title"/>
          <p:cNvSpPr/>
          <p:nvPr/>
        </p:nvSpPr>
        <p:spPr>
          <a:xfrm>
            <a:off x="576000" y="2808000"/>
            <a:ext cx="4680000" cy="198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5200" b="1">
                <a:solidFill>
                  <a:srgbClr val="162040"/>
                </a:solidFill>
                <a:latin typeface="Arial"/>
                <a:ea typeface="Arial"/>
              </a:rPr>
              <a:t>Your Brand, Redefined.</a:t>
            </a:r>
          </a:p>
        </p:txBody>
      </p:sp>
      <p:sp>
        <p:nvSpPr>
          <p:cNvPr id="12" name="!!#s1-sub"/>
          <p:cNvSpPr/>
          <p:nvPr/>
        </p:nvSpPr>
        <p:spPr>
          <a:xfrm>
            <a:off x="576000" y="5040000"/>
            <a:ext cx="4680000" cy="90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500">
                <a:solidFill>
                  <a:srgbClr val="6B6355"/>
                </a:solidFill>
                <a:latin typeface="Arial"/>
                <a:ea typeface="Arial"/>
              </a:rPr>
              <a:t>A new visual language built for how the world sees you now.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162040"/>
        </a:solidFill>
      </p:bgPr>
    </p:bg>
    <p:spTree>
      <p:nvGrpSpPr>
        <p:cNvPr id="1" name=""/>
        <p:cNvGrpSpPr/>
        <p:nvPr/>
      </p:nvGrpSpPr>
      <p:grpSpPr/>
      <p:sp>
        <p:nvSpPr>
          <p:cNvPr id="2" name="!!photo-1"/>
          <p:cNvSpPr/>
          <p:nvPr/>
        </p:nvSpPr>
        <p:spPr>
          <a:xfrm>
            <a:off x="0" y="0"/>
            <a:ext cx="5040000" cy="6858000"/>
          </a:xfrm>
          <a:prstGeom prst="rect">
            <a:avLst/>
          </a:prstGeom>
          <a:solidFill>
            <a:srgbClr val="999999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blk-a"/>
          <p:cNvSpPr/>
          <p:nvPr/>
        </p:nvSpPr>
        <p:spPr>
          <a:xfrm>
            <a:off x="0" y="0"/>
            <a:ext cx="5040000" cy="6858000"/>
          </a:xfrm>
          <a:prstGeom prst="rect">
            <a:avLst/>
          </a:prstGeom>
          <a:solidFill>
            <a:srgbClr val="162040">
              <a:alpha val="57999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blk-b"/>
          <p:cNvSpPr/>
          <p:nvPr/>
        </p:nvSpPr>
        <p:spPr>
          <a:xfrm>
            <a:off x="7920000" y="0"/>
            <a:ext cx="4273200" cy="1152000"/>
          </a:xfrm>
          <a:prstGeom prst="rect">
            <a:avLst/>
          </a:prstGeom>
          <a:solidFill>
            <a:srgbClr val="1A6BF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blk-c"/>
          <p:cNvSpPr/>
          <p:nvPr/>
        </p:nvSpPr>
        <p:spPr>
          <a:xfrm>
            <a:off x="7920000" y="1152000"/>
            <a:ext cx="4273200" cy="1152000"/>
          </a:xfrm>
          <a:prstGeom prst="rect">
            <a:avLst/>
          </a:prstGeom>
          <a:solidFill>
            <a:srgbClr val="F4713A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blk-d"/>
          <p:cNvSpPr/>
          <p:nvPr/>
        </p:nvSpPr>
        <p:spPr>
          <a:xfrm>
            <a:off x="7920000" y="2304000"/>
            <a:ext cx="4273200" cy="1152000"/>
          </a:xfrm>
          <a:prstGeom prst="rect">
            <a:avLst/>
          </a:prstGeom>
          <a:solidFill>
            <a:srgbClr val="00C9D4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blk-e"/>
          <p:cNvSpPr/>
          <p:nvPr/>
        </p:nvSpPr>
        <p:spPr>
          <a:xfrm>
            <a:off x="7920000" y="3456000"/>
            <a:ext cx="4273200" cy="1152000"/>
          </a:xfrm>
          <a:prstGeom prst="rect">
            <a:avLst/>
          </a:prstGeom>
          <a:solidFill>
            <a:srgbClr val="7EC8A0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blk-f"/>
          <p:cNvSpPr/>
          <p:nvPr/>
        </p:nvSpPr>
        <p:spPr>
          <a:xfrm>
            <a:off x="7920000" y="4608000"/>
            <a:ext cx="4273200" cy="2250000"/>
          </a:xfrm>
          <a:prstGeom prst="rect">
            <a:avLst/>
          </a:prstGeom>
          <a:solidFill>
            <a:srgbClr val="E8749A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photo-2"/>
          <p:cNvSpPr/>
          <p:nvPr/>
        </p:nvSpPr>
        <p:spPr>
          <a:xfrm>
            <a:off x="11880000" y="6678000"/>
            <a:ext cx="180000" cy="180000"/>
          </a:xfrm>
          <a:prstGeom prst="rect">
            <a:avLst/>
          </a:prstGeom>
          <a:solidFill>
            <a:srgbClr val="666666">
              <a:alpha val="1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" name="!!#s2-tag"/>
          <p:cNvSpPr/>
          <p:nvPr/>
        </p:nvSpPr>
        <p:spPr>
          <a:xfrm>
            <a:off x="5472000" y="1800000"/>
            <a:ext cx="1440000" cy="252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100">
                <a:solidFill>
                  <a:srgbClr val="4A5A7A"/>
                </a:solidFill>
                <a:latin typeface="Arial"/>
                <a:ea typeface="Arial"/>
              </a:rPr>
              <a:t/>
            </a:r>
          </a:p>
        </p:txBody>
      </p:sp>
      <p:sp>
        <p:nvSpPr>
          <p:cNvPr id="11" name="!!#s2-title"/>
          <p:cNvSpPr/>
          <p:nvPr/>
        </p:nvSpPr>
        <p:spPr>
          <a:xfrm>
            <a:off x="5472000" y="2160000"/>
            <a:ext cx="5580000" cy="252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4600" b="1">
                <a:solidFill>
                  <a:srgbClr val="F5F0E8"/>
                </a:solidFill>
                <a:latin typeface="Arial"/>
                <a:ea typeface="Arial"/>
              </a:rPr>
              <a:t>Clarity beats complexity.</a:t>
            </a:r>
          </a:p>
        </p:txBody>
      </p:sp>
      <p:sp>
        <p:nvSpPr>
          <p:cNvPr id="12" name="!!#s2-sub"/>
          <p:cNvSpPr/>
          <p:nvPr/>
        </p:nvSpPr>
        <p:spPr>
          <a:xfrm>
            <a:off x="5472000" y="4860000"/>
            <a:ext cx="5400000" cy="90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600">
                <a:solidFill>
                  <a:srgbClr val="7890B8"/>
                </a:solidFill>
                <a:latin typeface="Arial"/>
                <a:ea typeface="Arial"/>
              </a:rPr>
              <a:t>The strongest brands say less — and mean more.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F5F0E8"/>
        </a:solidFill>
      </p:bgPr>
    </p:bg>
    <p:spTree>
      <p:nvGrpSpPr>
        <p:cNvPr id="1" name=""/>
        <p:cNvGrpSpPr/>
        <p:nvPr/>
      </p:nvGrpSpPr>
      <p:grpSpPr/>
      <p:sp>
        <p:nvSpPr>
          <p:cNvPr id="2" name="!!blk-a"/>
          <p:cNvSpPr/>
          <p:nvPr/>
        </p:nvSpPr>
        <p:spPr>
          <a:xfrm>
            <a:off x="0" y="0"/>
            <a:ext cx="12193200" cy="864000"/>
          </a:xfrm>
          <a:prstGeom prst="rect">
            <a:avLst/>
          </a:prstGeom>
          <a:solidFill>
            <a:srgbClr val="162040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photo-2"/>
          <p:cNvSpPr/>
          <p:nvPr/>
        </p:nvSpPr>
        <p:spPr>
          <a:xfrm>
            <a:off x="576000" y="864000"/>
            <a:ext cx="3456000" cy="2880000"/>
          </a:xfrm>
          <a:prstGeom prst="rect">
            <a:avLst/>
          </a:prstGeom>
          <a:solidFill>
            <a:srgbClr val="666666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photo-1"/>
          <p:cNvSpPr/>
          <p:nvPr/>
        </p:nvSpPr>
        <p:spPr>
          <a:xfrm>
            <a:off x="4464000" y="864000"/>
            <a:ext cx="3456000" cy="2880000"/>
          </a:xfrm>
          <a:prstGeom prst="rect">
            <a:avLst/>
          </a:prstGeom>
          <a:solidFill>
            <a:srgbClr val="999999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blk-e"/>
          <p:cNvSpPr/>
          <p:nvPr/>
        </p:nvSpPr>
        <p:spPr>
          <a:xfrm>
            <a:off x="8208000" y="864000"/>
            <a:ext cx="3456000" cy="2880000"/>
          </a:xfrm>
          <a:prstGeom prst="rect">
            <a:avLst/>
          </a:prstGeom>
          <a:solidFill>
            <a:srgbClr val="888888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blk-b"/>
          <p:cNvSpPr/>
          <p:nvPr/>
        </p:nvSpPr>
        <p:spPr>
          <a:xfrm>
            <a:off x="576000" y="864000"/>
            <a:ext cx="3456000" cy="2880000"/>
          </a:xfrm>
          <a:prstGeom prst="rect">
            <a:avLst/>
          </a:prstGeom>
          <a:solidFill>
            <a:srgbClr val="162040">
              <a:alpha val="42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blk-c"/>
          <p:cNvSpPr/>
          <p:nvPr/>
        </p:nvSpPr>
        <p:spPr>
          <a:xfrm>
            <a:off x="4464000" y="864000"/>
            <a:ext cx="3456000" cy="2880000"/>
          </a:xfrm>
          <a:prstGeom prst="rect">
            <a:avLst/>
          </a:prstGeom>
          <a:solidFill>
            <a:srgbClr val="F4713A">
              <a:alpha val="38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blk-d"/>
          <p:cNvSpPr/>
          <p:nvPr/>
        </p:nvSpPr>
        <p:spPr>
          <a:xfrm>
            <a:off x="8208000" y="864000"/>
            <a:ext cx="3456000" cy="2880000"/>
          </a:xfrm>
          <a:prstGeom prst="rect">
            <a:avLst/>
          </a:prstGeom>
          <a:solidFill>
            <a:srgbClr val="00C9D4">
              <a:alpha val="38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blk-f"/>
          <p:cNvSpPr/>
          <p:nvPr/>
        </p:nvSpPr>
        <p:spPr>
          <a:xfrm>
            <a:off x="11880000" y="6678000"/>
            <a:ext cx="180000" cy="180000"/>
          </a:xfrm>
          <a:prstGeom prst="rect">
            <a:avLst/>
          </a:prstGeom>
          <a:solidFill>
            <a:srgbClr val="E8749A">
              <a:alpha val="1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" name="!!#s3-tag"/>
          <p:cNvSpPr/>
          <p:nvPr/>
        </p:nvSpPr>
        <p:spPr>
          <a:xfrm>
            <a:off x="576000" y="180000"/>
            <a:ext cx="7200000" cy="504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300" b="1">
                <a:solidFill>
                  <a:srgbClr val="F5F0E8"/>
                </a:solidFill>
                <a:latin typeface="Arial"/>
                <a:ea typeface="Arial"/>
              </a:rPr>
              <a:t>THREE PILLARS</a:t>
            </a:r>
          </a:p>
        </p:txBody>
      </p:sp>
      <p:sp>
        <p:nvSpPr>
          <p:cNvPr id="11" name="!!#s3-title"/>
          <p:cNvSpPr/>
          <p:nvPr/>
        </p:nvSpPr>
        <p:spPr>
          <a:xfrm>
            <a:off x="576000" y="3960000"/>
            <a:ext cx="11160000" cy="432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400" b="1">
                <a:solidFill>
                  <a:srgbClr val="162040"/>
                </a:solidFill>
                <a:latin typeface="Arial"/>
                <a:ea typeface="Arial"/>
              </a:rPr>
              <a:t>Identity                    Voice                    Experience</a:t>
            </a:r>
          </a:p>
        </p:txBody>
      </p:sp>
      <p:sp>
        <p:nvSpPr>
          <p:cNvPr id="12" name="!!#s3-sub"/>
          <p:cNvSpPr/>
          <p:nvPr/>
        </p:nvSpPr>
        <p:spPr>
          <a:xfrm>
            <a:off x="576000" y="4464000"/>
            <a:ext cx="3456000" cy="126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400">
                <a:solidFill>
                  <a:srgbClr val="6B6355"/>
                </a:solidFill>
                <a:latin typeface="Arial"/>
                <a:ea typeface="Arial"/>
              </a:rPr>
              <a:t>A system that speaks before words do.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F5F0E8"/>
        </a:solidFill>
      </p:bgPr>
    </p:bg>
    <p:spTree>
      <p:nvGrpSpPr>
        <p:cNvPr id="1" name=""/>
        <p:cNvGrpSpPr/>
        <p:nvPr/>
      </p:nvGrpSpPr>
      <p:grpSpPr/>
      <p:sp>
        <p:nvSpPr>
          <p:cNvPr id="2" name="!!blk-a"/>
          <p:cNvSpPr/>
          <p:nvPr/>
        </p:nvSpPr>
        <p:spPr>
          <a:xfrm>
            <a:off x="0" y="0"/>
            <a:ext cx="12193200" cy="720000"/>
          </a:xfrm>
          <a:prstGeom prst="rect">
            <a:avLst/>
          </a:prstGeom>
          <a:solidFill>
            <a:srgbClr val="162040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photo-1"/>
          <p:cNvSpPr/>
          <p:nvPr/>
        </p:nvSpPr>
        <p:spPr>
          <a:xfrm>
            <a:off x="0" y="720000"/>
            <a:ext cx="6840000" cy="6138000"/>
          </a:xfrm>
          <a:prstGeom prst="rect">
            <a:avLst/>
          </a:prstGeom>
          <a:solidFill>
            <a:srgbClr val="AAAAAA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blk-b"/>
          <p:cNvSpPr/>
          <p:nvPr/>
        </p:nvSpPr>
        <p:spPr>
          <a:xfrm>
            <a:off x="0" y="720000"/>
            <a:ext cx="6840000" cy="6138000"/>
          </a:xfrm>
          <a:custGeom>
            <a:avLst/>
            <a:gdLst/>
            <a:ahLst/>
            <a:cxnLst/>
            <a:rect l="0" t="0" r="r" b="b"/>
            <a:pathLst>
              <a:path w="100000" h="100000">
                <a:moveTo>
                  <a:pt x="0" y="52000"/>
                </a:moveTo>
                <a:cubicBezTo>
                  <a:pt x="22000" y="36000"/>
                  <a:pt x="44000" y="66000"/>
                  <a:pt x="64000" y="46000"/>
                </a:cubicBezTo>
                <a:cubicBezTo>
                  <a:pt x="80000" y="30000"/>
                  <a:pt x="92000" y="56000"/>
                  <a:pt x="100000" y="42000"/>
                </a:cubicBez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162040">
              <a:alpha val="78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blk-c"/>
          <p:cNvSpPr/>
          <p:nvPr/>
        </p:nvSpPr>
        <p:spPr>
          <a:xfrm>
            <a:off x="0" y="720000"/>
            <a:ext cx="6840000" cy="6138000"/>
          </a:xfrm>
          <a:custGeom>
            <a:avLst/>
            <a:gdLst/>
            <a:ahLst/>
            <a:cxnLst/>
            <a:rect l="0" t="0" r="r" b="b"/>
            <a:pathLst>
              <a:path w="100000" h="100000">
                <a:moveTo>
                  <a:pt x="0" y="63000"/>
                </a:moveTo>
                <a:cubicBezTo>
                  <a:pt x="22000" y="48000"/>
                  <a:pt x="44000" y="76000"/>
                  <a:pt x="65000" y="57000"/>
                </a:cubicBezTo>
                <a:cubicBezTo>
                  <a:pt x="82000" y="44000"/>
                  <a:pt x="93000" y="65000"/>
                  <a:pt x="100000" y="53000"/>
                </a:cubicBez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1A6BFF">
              <a:alpha val="72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blk-d"/>
          <p:cNvSpPr/>
          <p:nvPr/>
        </p:nvSpPr>
        <p:spPr>
          <a:xfrm>
            <a:off x="0" y="720000"/>
            <a:ext cx="6840000" cy="6138000"/>
          </a:xfrm>
          <a:custGeom>
            <a:avLst/>
            <a:gdLst/>
            <a:ahLst/>
            <a:cxnLst/>
            <a:rect l="0" t="0" r="r" b="b"/>
            <a:pathLst>
              <a:path w="100000" h="100000">
                <a:moveTo>
                  <a:pt x="0" y="73000"/>
                </a:moveTo>
                <a:cubicBezTo>
                  <a:pt x="22000" y="60000"/>
                  <a:pt x="44000" y="84000"/>
                  <a:pt x="65000" y="66000"/>
                </a:cubicBezTo>
                <a:cubicBezTo>
                  <a:pt x="83000" y="55000"/>
                  <a:pt x="93000" y="74000"/>
                  <a:pt x="100000" y="63000"/>
                </a:cubicBez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00C9D4">
              <a:alpha val="68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blk-e"/>
          <p:cNvSpPr/>
          <p:nvPr/>
        </p:nvSpPr>
        <p:spPr>
          <a:xfrm>
            <a:off x="0" y="720000"/>
            <a:ext cx="6840000" cy="6138000"/>
          </a:xfrm>
          <a:custGeom>
            <a:avLst/>
            <a:gdLst/>
            <a:ahLst/>
            <a:cxnLst/>
            <a:rect l="0" t="0" r="r" b="b"/>
            <a:pathLst>
              <a:path w="100000" h="100000">
                <a:moveTo>
                  <a:pt x="0" y="82000"/>
                </a:moveTo>
                <a:cubicBezTo>
                  <a:pt x="24000" y="70000"/>
                  <a:pt x="46000" y="90000"/>
                  <a:pt x="66000" y="75000"/>
                </a:cubicBezTo>
                <a:cubicBezTo>
                  <a:pt x="83000" y="65000"/>
                  <a:pt x="93000" y="82000"/>
                  <a:pt x="100000" y="72000"/>
                </a:cubicBez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7EC8A0">
              <a:alpha val="6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blk-f"/>
          <p:cNvSpPr/>
          <p:nvPr/>
        </p:nvSpPr>
        <p:spPr>
          <a:xfrm>
            <a:off x="0" y="720000"/>
            <a:ext cx="6840000" cy="6138000"/>
          </a:xfrm>
          <a:custGeom>
            <a:avLst/>
            <a:gdLst/>
            <a:ahLst/>
            <a:cxnLst/>
            <a:rect l="0" t="0" r="r" b="b"/>
            <a:pathLst>
              <a:path w="100000" h="100000">
                <a:moveTo>
                  <a:pt x="0" y="90000"/>
                </a:moveTo>
                <a:cubicBezTo>
                  <a:pt x="24000" y="80000"/>
                  <a:pt x="46000" y="96000"/>
                  <a:pt x="66000" y="84000"/>
                </a:cubicBezTo>
                <a:cubicBezTo>
                  <a:pt x="83000" y="76000"/>
                  <a:pt x="93000" y="90000"/>
                  <a:pt x="100000" y="82000"/>
                </a:cubicBez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4713A">
              <a:alpha val="68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photo-2"/>
          <p:cNvSpPr/>
          <p:nvPr/>
        </p:nvSpPr>
        <p:spPr>
          <a:xfrm>
            <a:off x="11880000" y="6678000"/>
            <a:ext cx="180000" cy="180000"/>
          </a:xfrm>
          <a:prstGeom prst="rect">
            <a:avLst/>
          </a:prstGeom>
          <a:solidFill>
            <a:srgbClr val="666666">
              <a:alpha val="1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" name="!!#s4-tag"/>
          <p:cNvSpPr/>
          <p:nvPr/>
        </p:nvSpPr>
        <p:spPr>
          <a:xfrm>
            <a:off x="7344000" y="144000"/>
            <a:ext cx="4320000" cy="288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300" b="1">
                <a:solidFill>
                  <a:srgbClr val="9A9080"/>
                </a:solidFill>
                <a:latin typeface="Arial"/>
                <a:ea typeface="Arial"/>
              </a:rPr>
              <a:t>THE NUMBERS</a:t>
            </a:r>
          </a:p>
        </p:txBody>
      </p:sp>
      <p:sp>
        <p:nvSpPr>
          <p:cNvPr id="11" name="!!#s4-title"/>
          <p:cNvSpPr/>
          <p:nvPr/>
        </p:nvSpPr>
        <p:spPr>
          <a:xfrm>
            <a:off x="7344000" y="900000"/>
            <a:ext cx="4320000" cy="180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6400" b="1">
                <a:solidFill>
                  <a:srgbClr val="162040"/>
                </a:solidFill>
                <a:latin typeface="Arial"/>
                <a:ea typeface="Arial"/>
              </a:rPr>
              <a:t>+47%</a:t>
            </a:r>
          </a:p>
        </p:txBody>
      </p:sp>
      <p:sp>
        <p:nvSpPr>
          <p:cNvPr id="12" name="!!#s4-sub"/>
          <p:cNvSpPr/>
          <p:nvPr/>
        </p:nvSpPr>
        <p:spPr>
          <a:xfrm>
            <a:off x="7344000" y="2880000"/>
            <a:ext cx="4320000" cy="288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400">
                <a:solidFill>
                  <a:srgbClr val="6B6355"/>
                </a:solidFill>
                <a:latin typeface="Arial"/>
                <a:ea typeface="Arial"/>
              </a:rPr>
              <a:t>Brand recognition lift</a:t>
            </a:r>
          </a:p>
          <a:p>
            <a:r>
              <a:rPr lang="en-US" sz="1400">
                <a:solidFill>
                  <a:srgbClr val="6B6355"/>
                </a:solidFill>
                <a:latin typeface="Arial"/>
                <a:ea typeface="Arial"/>
              </a:rPr>
              <a:t/>
            </a:r>
          </a:p>
          <a:p>
            <a:r>
              <a:rPr lang="en-US" sz="1400">
                <a:solidFill>
                  <a:srgbClr val="6B6355"/>
                </a:solidFill>
                <a:latin typeface="Arial"/>
                <a:ea typeface="Arial"/>
              </a:rPr>
              <a:t>2.8x  Engagement rate</a:t>
            </a:r>
          </a:p>
          <a:p>
            <a:r>
              <a:rPr lang="en-US" sz="1400">
                <a:solidFill>
                  <a:srgbClr val="6B6355"/>
                </a:solidFill>
                <a:latin typeface="Arial"/>
                <a:ea typeface="Arial"/>
              </a:rPr>
              <a:t/>
            </a:r>
          </a:p>
          <a:p>
            <a:r>
              <a:rPr lang="en-US" sz="1400">
                <a:solidFill>
                  <a:srgbClr val="6B6355"/>
                </a:solidFill>
                <a:latin typeface="Arial"/>
                <a:ea typeface="Arial"/>
              </a:rPr>
              <a:t>89    Net Promoter Score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xmlns:p14="http://schemas.microsoft.com/office/powerpoint/2010/main" mc:Ignorable="p159">
  <p:cSld>
    <p:bg>
      <p:bgPr>
        <a:solidFill xmlns:a="http://schemas.openxmlformats.org/drawingml/2006/main">
          <a:srgbClr val="162040"/>
        </a:solidFill>
      </p:bgPr>
    </p:bg>
    <p:spTree>
      <p:nvGrpSpPr>
        <p:cNvPr id="1" name=""/>
        <p:cNvGrpSpPr/>
        <p:nvPr/>
      </p:nvGrpSpPr>
      <p:grpSpPr/>
      <p:sp>
        <p:nvSpPr>
          <p:cNvPr id="2" name="!!photo-2"/>
          <p:cNvSpPr/>
          <p:nvPr/>
        </p:nvSpPr>
        <p:spPr>
          <a:xfrm>
            <a:off x="7560000" y="0"/>
            <a:ext cx="3240000" cy="6858000"/>
          </a:xfrm>
          <a:prstGeom prst="rect">
            <a:avLst/>
          </a:prstGeom>
          <a:solidFill>
            <a:srgbClr val="666666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blk-a"/>
          <p:cNvSpPr/>
          <p:nvPr/>
        </p:nvSpPr>
        <p:spPr>
          <a:xfrm>
            <a:off x="7560000" y="0"/>
            <a:ext cx="1440000" cy="1980000"/>
          </a:xfrm>
          <a:prstGeom prst="rect">
            <a:avLst/>
          </a:prstGeom>
          <a:solidFill>
            <a:srgbClr val="162040">
              <a:alpha val="75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blk-b"/>
          <p:cNvSpPr/>
          <p:nvPr/>
        </p:nvSpPr>
        <p:spPr>
          <a:xfrm>
            <a:off x="7560000" y="1980000"/>
            <a:ext cx="864000" cy="1620000"/>
          </a:xfrm>
          <a:prstGeom prst="rect">
            <a:avLst/>
          </a:prstGeom>
          <a:solidFill>
            <a:srgbClr val="1A6BFF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blk-c"/>
          <p:cNvSpPr/>
          <p:nvPr/>
        </p:nvSpPr>
        <p:spPr>
          <a:xfrm>
            <a:off x="10620000" y="4860000"/>
            <a:ext cx="1573200" cy="1998000"/>
          </a:xfrm>
          <a:prstGeom prst="rect">
            <a:avLst/>
          </a:prstGeom>
          <a:solidFill>
            <a:srgbClr val="F4713A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blk-d"/>
          <p:cNvSpPr/>
          <p:nvPr/>
        </p:nvSpPr>
        <p:spPr>
          <a:xfrm>
            <a:off x="10620000" y="0"/>
            <a:ext cx="1573200" cy="1800000"/>
          </a:xfrm>
          <a:prstGeom prst="rect">
            <a:avLst/>
          </a:prstGeom>
          <a:solidFill>
            <a:srgbClr val="00C9D4"/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blk-e"/>
          <p:cNvSpPr/>
          <p:nvPr/>
        </p:nvSpPr>
        <p:spPr>
          <a:xfrm>
            <a:off x="11880000" y="6678000"/>
            <a:ext cx="180000" cy="180000"/>
          </a:xfrm>
          <a:prstGeom prst="rect">
            <a:avLst/>
          </a:prstGeom>
          <a:solidFill>
            <a:srgbClr val="7EC8A0">
              <a:alpha val="1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blk-f"/>
          <p:cNvSpPr/>
          <p:nvPr/>
        </p:nvSpPr>
        <p:spPr>
          <a:xfrm>
            <a:off x="11880000" y="6678000"/>
            <a:ext cx="180000" cy="180000"/>
          </a:xfrm>
          <a:prstGeom prst="rect">
            <a:avLst/>
          </a:prstGeom>
          <a:solidFill>
            <a:srgbClr val="E8749A">
              <a:alpha val="1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photo-1"/>
          <p:cNvSpPr/>
          <p:nvPr/>
        </p:nvSpPr>
        <p:spPr>
          <a:xfrm>
            <a:off x="11880000" y="6678000"/>
            <a:ext cx="180000" cy="180000"/>
          </a:xfrm>
          <a:prstGeom prst="rect">
            <a:avLst/>
          </a:prstGeom>
          <a:solidFill>
            <a:srgbClr val="AAAAAA">
              <a:alpha val="1000"/>
            </a:srgbClr>
          </a:solidFill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" name="!!#s5-tag"/>
          <p:cNvSpPr/>
          <p:nvPr/>
        </p:nvSpPr>
        <p:spPr>
          <a:xfrm>
            <a:off x="576000" y="1980000"/>
            <a:ext cx="5040000" cy="252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100" b="1">
                <a:solidFill>
                  <a:srgbClr val="4A5A7A"/>
                </a:solidFill>
                <a:latin typeface="Arial"/>
                <a:ea typeface="Arial"/>
              </a:rPr>
              <a:t>BRAND STRATEGY</a:t>
            </a:r>
          </a:p>
        </p:txBody>
      </p:sp>
      <p:sp>
        <p:nvSpPr>
          <p:cNvPr id="11" name="!!#s5-title"/>
          <p:cNvSpPr/>
          <p:nvPr/>
        </p:nvSpPr>
        <p:spPr>
          <a:xfrm>
            <a:off x="576000" y="2304000"/>
            <a:ext cx="6120000" cy="216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4600" b="1">
                <a:solidFill>
                  <a:srgbClr val="F5F0E8"/>
                </a:solidFill>
                <a:latin typeface="Arial"/>
                <a:ea typeface="Arial"/>
              </a:rPr>
              <a:t>Start the transformation.</a:t>
            </a:r>
          </a:p>
        </p:txBody>
      </p:sp>
      <p:sp>
        <p:nvSpPr>
          <p:cNvPr id="12" name="!!#s5-sub"/>
          <p:cNvSpPr/>
          <p:nvPr/>
        </p:nvSpPr>
        <p:spPr>
          <a:xfrm>
            <a:off x="576000" y="4752000"/>
            <a:ext cx="5760000" cy="720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1600">
                <a:solidFill>
                  <a:srgbClr val="7890B8"/>
                </a:solidFill>
                <a:latin typeface="Arial"/>
                <a:ea typeface="Arial"/>
              </a:rPr>
              <a:t>Let's build something that lasts.</a:t>
            </a:r>
          </a:p>
        </p:txBody>
      </p:sp>
      <p:sp>
        <p:nvSpPr>
          <p:cNvPr id="13" name="!!#s5-cta"/>
          <p:cNvSpPr/>
          <p:nvPr/>
        </p:nvSpPr>
        <p:spPr>
          <a:xfrm>
            <a:off x="576000" y="5616000"/>
            <a:ext cx="3240000" cy="648000"/>
          </a:xfrm>
          <a:prstGeom prst="rect">
            <a:avLst/>
          </a:prstGeom>
          <a:solidFill>
            <a:srgbClr val="F4713A"/>
          </a:solidFill>
        </p:spPr>
        <p:txBody>
          <a:bodyPr/>
          <a:lstStyle/>
          <a:p>
            <a:r>
              <a:rPr lang="en-US" sz="1500" b="1">
                <a:solidFill>
                  <a:srgbClr val="F5F0E8"/>
                </a:solidFill>
                <a:latin typeface="Arial"/>
                <a:ea typeface="Arial"/>
              </a:rPr>
              <a:t>Get in touch  -&gt;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