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8"/>
  </p:notesMasterIdLst>
  <p:sldIdLst>
    <p:sldId id="394" r:id="rId2"/>
    <p:sldId id="378" r:id="rId3"/>
    <p:sldId id="314" r:id="rId4"/>
    <p:sldId id="350" r:id="rId5"/>
    <p:sldId id="376" r:id="rId6"/>
    <p:sldId id="324" r:id="rId7"/>
  </p:sldIdLst>
  <p:sldSz cx="12192000" cy="6858000"/>
  <p:notesSz cx="6858000" cy="9144000"/>
  <p:embeddedFontLst>
    <p:embeddedFont>
      <p:font typeface="Lora" pitchFamily="2" charset="77"/>
      <p:regular r:id="rId9"/>
      <p:bold r:id="rId10"/>
      <p:italic r:id="rId11"/>
      <p:boldItalic r:id="rId12"/>
    </p:embeddedFont>
    <p:embeddedFont>
      <p:font typeface="OpenAI Sans" panose="020B0004030202060203" pitchFamily="34" charset="77"/>
      <p:regular r:id="rId13"/>
      <p:bold r:id="rId14"/>
      <p:italic r:id="rId15"/>
      <p:boldItalic r:id="rId16"/>
    </p:embeddedFont>
    <p:embeddedFont>
      <p:font typeface="Roboto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709"/>
    <a:srgbClr val="FF4305"/>
    <a:srgbClr val="FF42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99"/>
    <p:restoredTop sz="94658"/>
  </p:normalViewPr>
  <p:slideViewPr>
    <p:cSldViewPr snapToGrid="0">
      <p:cViewPr>
        <p:scale>
          <a:sx n="111" d="100"/>
          <a:sy n="111" d="100"/>
        </p:scale>
        <p:origin x="816" y="296"/>
      </p:cViewPr>
      <p:guideLst/>
    </p:cSldViewPr>
  </p:slideViewPr>
  <p:outlineViewPr>
    <p:cViewPr>
      <p:scale>
        <a:sx n="33" d="100"/>
        <a:sy n="33" d="100"/>
      </p:scale>
      <p:origin x="0" y="-29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C29E5-F646-1C4E-9C79-40608B34D03C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AA0A2-FFE2-354C-9768-C35E42B62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76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614D2-2802-9381-3FF9-B1BDC227F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8838E4-A3D7-443C-4771-74618E3C9B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27993-9BBE-6B01-9733-AB1FA9039A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2EA6BD-8166-9F1E-E1F9-3EC85E4DC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AA0A2-FFE2-354C-9768-C35E42B625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113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CFF8FD1-F32C-FBBD-584A-C36FE0DF4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C2432F26-92DC-62C8-ED09-AB1B1F5F55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3E256758-F923-3503-0236-6FA20A85D2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4701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A2160B53-C94F-F324-57D4-92A3DDB7F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A8C3294-CEB6-98B4-66A8-33CF6430BB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C211CB72-9E4F-9726-D62D-FFD7A145B10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7309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BC14113F-029B-FB33-F177-B2B418A1C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CF3E01E-64AE-4922-C4A9-4D2F8BFA63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DD457944-AF00-713C-09E0-2B2ECB0FC9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6170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F89ECF8-8824-6720-A5F2-1B2A6FD29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4658B80-89F4-F5BF-B95D-D621BFBA55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EF2BB7B-24EA-6804-B96F-C5BDDD00B8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4213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4833CCCF-3F9D-A618-80AB-3D4A5A75A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0FEAD63-73E6-6865-0563-39C87E4A2C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AD55573-DB52-73E0-765A-E60EFC9024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935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004A5-B645-655E-5362-4217D5589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1041400"/>
            <a:ext cx="7493000" cy="249149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031B1-59B2-C235-9FDD-8050418A5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4356100"/>
            <a:ext cx="5537200" cy="16383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1485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E851FDE-9E0B-568C-1CBA-E72B86CC0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9CCD18F-3BF6-A3EE-DAAE-66BD406D7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86992D-ADA6-5A23-EBD5-6BEF0A2E6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BB333F-FFCF-AA9E-7AC0-64DB02353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335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DCC3060-FADA-4310-30F9-24EC34B5A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9E7B047-08E6-29C1-F101-C084D555A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DE564C6-8AA0-935D-A919-07AFA15B3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ABE46D3-8F05-1C7F-3EC7-20BFCC76C2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6618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D2C21-36BF-25E7-8E97-1D17F313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073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0E090C5-E6C8-92F2-E8C2-A840B8F1807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3180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C6D2D15-AEC2-9F99-316F-C37AF863965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32273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001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213811"/>
            <a:ext cx="2595934" cy="37805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70A9DA-D783-0627-3166-E13B68C2AD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34966" y="2213811"/>
            <a:ext cx="2595934" cy="3780589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5BF2647-8E8C-CAEE-896D-0E1567AF7E9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413" y="2213811"/>
            <a:ext cx="2595934" cy="37805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7C6F143-221A-9959-8FBA-B9B1DB660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05679" y="2213811"/>
            <a:ext cx="2595934" cy="3780589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97124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1182C5-F22B-2641-06DE-4EDACA3C1D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7A4AD5-204B-38FD-4F33-270C2F9F5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CF9983-3FD7-FAE4-9F0B-B2CE806D8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105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012CBCC-C555-8C11-443D-86D6F7A45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69B260B-B882-BF7F-1BB1-28B9578A2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856794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87ED2E-D8FF-5C8C-ED50-59BA3091C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0E1CB-6DCA-2E9F-2B74-4309B4084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5650C-2983-5B02-8421-FF18184354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2C88C-1AB3-96BA-C9E5-3435A4BD5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0818559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9" r:id="rId5"/>
    <p:sldLayoutId id="2147483654" r:id="rId6"/>
    <p:sldLayoutId id="2147483655" r:id="rId7"/>
    <p:sldLayoutId id="2147483656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48" userDrawn="1">
          <p15:clr>
            <a:srgbClr val="F26B43"/>
          </p15:clr>
        </p15:guide>
        <p15:guide id="4" pos="1264" userDrawn="1">
          <p15:clr>
            <a:srgbClr val="F26B43"/>
          </p15:clr>
        </p15:guide>
        <p15:guide id="5" pos="1480" userDrawn="1">
          <p15:clr>
            <a:srgbClr val="F26B43"/>
          </p15:clr>
        </p15:guide>
        <p15:guide id="6" pos="2496" userDrawn="1">
          <p15:clr>
            <a:srgbClr val="F26B43"/>
          </p15:clr>
        </p15:guide>
        <p15:guide id="7" pos="2712" userDrawn="1">
          <p15:clr>
            <a:srgbClr val="F26B43"/>
          </p15:clr>
        </p15:guide>
        <p15:guide id="8" pos="3736" userDrawn="1">
          <p15:clr>
            <a:srgbClr val="F26B43"/>
          </p15:clr>
        </p15:guide>
        <p15:guide id="9" pos="3944" userDrawn="1">
          <p15:clr>
            <a:srgbClr val="F26B43"/>
          </p15:clr>
        </p15:guide>
        <p15:guide id="10" pos="4968" userDrawn="1">
          <p15:clr>
            <a:srgbClr val="F26B43"/>
          </p15:clr>
        </p15:guide>
        <p15:guide id="11" pos="5184" userDrawn="1">
          <p15:clr>
            <a:srgbClr val="F26B43"/>
          </p15:clr>
        </p15:guide>
        <p15:guide id="12" pos="6200" userDrawn="1">
          <p15:clr>
            <a:srgbClr val="F26B43"/>
          </p15:clr>
        </p15:guide>
        <p15:guide id="13" pos="6416" userDrawn="1">
          <p15:clr>
            <a:srgbClr val="F26B43"/>
          </p15:clr>
        </p15:guide>
        <p15:guide id="14" pos="7432" userDrawn="1">
          <p15:clr>
            <a:srgbClr val="F26B43"/>
          </p15:clr>
        </p15:guide>
        <p15:guide id="15" orient="horz" userDrawn="1">
          <p15:clr>
            <a:srgbClr val="F26B43"/>
          </p15:clr>
        </p15:guide>
        <p15:guide id="17" orient="horz" pos="248" userDrawn="1">
          <p15:clr>
            <a:srgbClr val="F26B43"/>
          </p15:clr>
        </p15:guide>
        <p15:guide id="18" orient="horz" pos="656" userDrawn="1">
          <p15:clr>
            <a:srgbClr val="F26B43"/>
          </p15:clr>
        </p15:guide>
        <p15:guide id="19" orient="horz" pos="872" userDrawn="1">
          <p15:clr>
            <a:srgbClr val="F26B43"/>
          </p15:clr>
        </p15:guide>
        <p15:guide id="20" orient="horz" pos="1280" userDrawn="1">
          <p15:clr>
            <a:srgbClr val="F26B43"/>
          </p15:clr>
        </p15:guide>
        <p15:guide id="21" orient="horz" pos="1496" userDrawn="1">
          <p15:clr>
            <a:srgbClr val="F26B43"/>
          </p15:clr>
        </p15:guide>
        <p15:guide id="22" orient="horz" pos="1904" userDrawn="1">
          <p15:clr>
            <a:srgbClr val="F26B43"/>
          </p15:clr>
        </p15:guide>
        <p15:guide id="23" orient="horz" pos="2120" userDrawn="1">
          <p15:clr>
            <a:srgbClr val="F26B43"/>
          </p15:clr>
        </p15:guide>
        <p15:guide id="24" orient="horz" pos="2528" userDrawn="1">
          <p15:clr>
            <a:srgbClr val="F26B43"/>
          </p15:clr>
        </p15:guide>
        <p15:guide id="25" orient="horz" pos="2744" userDrawn="1">
          <p15:clr>
            <a:srgbClr val="F26B43"/>
          </p15:clr>
        </p15:guide>
        <p15:guide id="26" orient="horz" pos="3152" userDrawn="1">
          <p15:clr>
            <a:srgbClr val="F26B43"/>
          </p15:clr>
        </p15:guide>
        <p15:guide id="27" orient="horz" pos="3368" userDrawn="1">
          <p15:clr>
            <a:srgbClr val="F26B43"/>
          </p15:clr>
        </p15:guide>
        <p15:guide id="28" orient="horz" pos="3776" userDrawn="1">
          <p15:clr>
            <a:srgbClr val="F26B43"/>
          </p15:clr>
        </p15:guide>
        <p15:guide id="29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5F939-D34A-71EB-689B-60A3AE9D2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7CD47D-0812-5F5E-8AA0-B4316F994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079" y="2031642"/>
            <a:ext cx="11063842" cy="2491490"/>
          </a:xfrm>
        </p:spPr>
        <p:txBody>
          <a:bodyPr anchor="ctr">
            <a:noAutofit/>
          </a:bodyPr>
          <a:lstStyle/>
          <a:p>
            <a:pPr algn="ctr"/>
            <a:r>
              <a:rPr lang="en-US" sz="7200" dirty="0">
                <a:latin typeface="Lora" pitchFamily="2" charset="77"/>
              </a:rPr>
              <a:t>Market Industry</a:t>
            </a:r>
            <a:br>
              <a:rPr lang="en-US" sz="7200" dirty="0">
                <a:latin typeface="Lora" pitchFamily="2" charset="77"/>
              </a:rPr>
            </a:br>
            <a:r>
              <a:rPr lang="en-US" sz="7200" dirty="0">
                <a:latin typeface="Lora" pitchFamily="2" charset="77"/>
              </a:rPr>
              <a:t>Trends Report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8063C0C5-ECDE-60AC-E3F5-DA7ED369D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98999" y="5045149"/>
            <a:ext cx="7394002" cy="794439"/>
          </a:xfrm>
        </p:spPr>
        <p:txBody>
          <a:bodyPr>
            <a:normAutofit/>
          </a:bodyPr>
          <a:lstStyle/>
          <a:p>
            <a:pPr algn="ctr"/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</a:rPr>
              <a:t>Signals, shifts, and strategic implications for 2025 to 2026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543BAB87-2ABE-9D84-8400-3B5ABA08B3C2}"/>
              </a:ext>
            </a:extLst>
          </p:cNvPr>
          <p:cNvSpPr txBox="1">
            <a:spLocks/>
          </p:cNvSpPr>
          <p:nvPr/>
        </p:nvSpPr>
        <p:spPr>
          <a:xfrm>
            <a:off x="3244850" y="1352742"/>
            <a:ext cx="5702300" cy="3617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rgbClr val="FF4709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2026 Report</a:t>
            </a:r>
          </a:p>
        </p:txBody>
      </p:sp>
    </p:spTree>
    <p:extLst>
      <p:ext uri="{BB962C8B-B14F-4D97-AF65-F5344CB8AC3E}">
        <p14:creationId xmlns:p14="http://schemas.microsoft.com/office/powerpoint/2010/main" val="3258783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955627D7-4531-FF60-E9C2-2F11A6392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787D66-ADFA-FEAC-9070-B9C216CEFE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  <a:lumOff val="35000"/>
                  </a:schemeClr>
                </a:solidFill>
              </a:rPr>
              <a:t>2026 Market Report</a:t>
            </a:r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C5959EFF-52C4-5B31-3FCE-BFF3A75CF3C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/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 smtClean="0">
                <a:solidFill>
                  <a:schemeClr val="bg1">
                    <a:lumMod val="65000"/>
                    <a:lumOff val="35000"/>
                  </a:schemeClr>
                </a:solidFill>
                <a:sym typeface="OpenAI Sans"/>
              </a:rPr>
              <a:pPr/>
              <a:t>2</a:t>
            </a:fld>
            <a:endParaRPr lang="en" dirty="0">
              <a:solidFill>
                <a:schemeClr val="bg1">
                  <a:lumMod val="65000"/>
                  <a:lumOff val="35000"/>
                </a:schemeClr>
              </a:solidFill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69ED97F-6CDE-1EE8-6602-FE9CC4D732B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580202" y="1553822"/>
            <a:ext cx="9031596" cy="1262107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pPr algn="ctr"/>
            <a:r>
              <a:rPr lang="en-US" sz="3600" dirty="0"/>
              <a:t>The market is entering a </a:t>
            </a:r>
            <a:br>
              <a:rPr lang="en-US" sz="3600" dirty="0"/>
            </a:br>
            <a:r>
              <a:rPr lang="en-US" sz="3600" dirty="0">
                <a:solidFill>
                  <a:srgbClr val="FF4204"/>
                </a:solidFill>
              </a:rPr>
              <a:t>new phase of change</a:t>
            </a:r>
          </a:p>
        </p:txBody>
      </p:sp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C936F667-D10C-5292-AA3B-96BE2CAC84D9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2147257" y="3329711"/>
            <a:ext cx="7897486" cy="2616365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 algn="ctr">
              <a:lnSpc>
                <a:spcPct val="114000"/>
              </a:lnSpc>
              <a:spcBef>
                <a:spcPts val="0"/>
              </a:spcBef>
              <a:spcAft>
                <a:spcPts val="1500"/>
              </a:spcAft>
              <a:buNone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The [market/category] is moving from [previous state] toward</a:t>
            </a:r>
            <a:b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[emerging state]. What was once driven primarily by [legacy factor] is increasingly shaped by [driver one], [driver two], and [driver three].</a:t>
            </a:r>
          </a:p>
          <a:p>
            <a:pPr marL="0" indent="0" algn="ctr">
              <a:lnSpc>
                <a:spcPct val="114000"/>
              </a:lnSpc>
              <a:spcBef>
                <a:spcPts val="0"/>
              </a:spcBef>
              <a:spcAft>
                <a:spcPts val="1500"/>
              </a:spcAft>
              <a:buNone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This transition is creating new opportunities—but it is also raising expectations for speed, differentiation, and execution.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3E4FFF9D-7D5C-DB8C-D20B-817FA574842E}"/>
              </a:ext>
            </a:extLst>
          </p:cNvPr>
          <p:cNvSpPr txBox="1">
            <a:spLocks/>
          </p:cNvSpPr>
          <p:nvPr/>
        </p:nvSpPr>
        <p:spPr>
          <a:xfrm>
            <a:off x="3244850" y="1001877"/>
            <a:ext cx="5702300" cy="3617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Thesis Statement</a:t>
            </a:r>
          </a:p>
        </p:txBody>
      </p:sp>
    </p:spTree>
    <p:extLst>
      <p:ext uri="{BB962C8B-B14F-4D97-AF65-F5344CB8AC3E}">
        <p14:creationId xmlns:p14="http://schemas.microsoft.com/office/powerpoint/2010/main" val="546221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20E7F48D-6160-4C7B-F1E4-6DA135607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EA4C82-C623-0196-4A95-876ADF5DE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  <a:lumOff val="35000"/>
                  </a:schemeClr>
                </a:solidFill>
              </a:rPr>
              <a:t>2026 Market Report</a:t>
            </a:r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1BCBE750-7048-686D-1472-52C53362D6C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/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olidFill>
                  <a:schemeClr val="bg1">
                    <a:lumMod val="65000"/>
                    <a:lumOff val="35000"/>
                  </a:schemeClr>
                </a:solidFill>
                <a:sym typeface="OpenAI Sans"/>
              </a:rPr>
              <a:pPr/>
              <a:t>3</a:t>
            </a:fld>
            <a:endParaRPr lang="en" dirty="0">
              <a:solidFill>
                <a:schemeClr val="bg1">
                  <a:lumMod val="65000"/>
                  <a:lumOff val="35000"/>
                </a:schemeClr>
              </a:solidFill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1B5D55CD-1C17-7CD8-F26A-2DD65B0676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531203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Four signals define the market today</a:t>
            </a:r>
          </a:p>
        </p:txBody>
      </p:sp>
      <p:sp>
        <p:nvSpPr>
          <p:cNvPr id="7" name="Google Shape;534;p58">
            <a:extLst>
              <a:ext uri="{FF2B5EF4-FFF2-40B4-BE49-F238E27FC236}">
                <a16:creationId xmlns:a16="http://schemas.microsoft.com/office/drawing/2014/main" id="{3A923FEE-B8D2-CD3A-ABBD-21770B40AA24}"/>
              </a:ext>
            </a:extLst>
          </p:cNvPr>
          <p:cNvSpPr txBox="1">
            <a:spLocks/>
          </p:cNvSpPr>
          <p:nvPr/>
        </p:nvSpPr>
        <p:spPr>
          <a:xfrm>
            <a:off x="393700" y="1150259"/>
            <a:ext cx="6308042" cy="139700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Momentum is building across the market, but progress remains uneven. Organizations are increasing investment, customers are reconsidering established choices, and new competitors are changing the basis of advantage.</a:t>
            </a:r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71D2425F-989C-9570-E60C-C4CFCBC5F4C1}"/>
              </a:ext>
            </a:extLst>
          </p:cNvPr>
          <p:cNvSpPr txBox="1">
            <a:spLocks/>
          </p:cNvSpPr>
          <p:nvPr/>
        </p:nvSpPr>
        <p:spPr>
          <a:xfrm>
            <a:off x="460256" y="3933441"/>
            <a:ext cx="2653334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500" u="none" strike="noStrike" kern="1200" cap="none" spc="0" normalizeH="0" baseline="0" noProof="0" dirty="0">
                <a:ln>
                  <a:noFill/>
                </a:ln>
                <a:solidFill>
                  <a:srgbClr val="FF4305"/>
                </a:solidFill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XY%</a:t>
            </a:r>
            <a:endParaRPr lang="en-US" sz="5500" dirty="0">
              <a:solidFill>
                <a:srgbClr val="FF4305"/>
              </a:solidFill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2" name="Content Placeholder 15">
            <a:extLst>
              <a:ext uri="{FF2B5EF4-FFF2-40B4-BE49-F238E27FC236}">
                <a16:creationId xmlns:a16="http://schemas.microsoft.com/office/drawing/2014/main" id="{45FA8062-B7A0-A104-9AAD-F21A3F25683B}"/>
              </a:ext>
            </a:extLst>
          </p:cNvPr>
          <p:cNvSpPr txBox="1">
            <a:spLocks/>
          </p:cNvSpPr>
          <p:nvPr/>
        </p:nvSpPr>
        <p:spPr>
          <a:xfrm>
            <a:off x="460256" y="4975635"/>
            <a:ext cx="2653334" cy="9037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expect [trend] to accelerate during the next [time period].</a:t>
            </a:r>
          </a:p>
        </p:txBody>
      </p: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D7240227-0821-E266-E2C3-115ABA62C62B}"/>
              </a:ext>
            </a:extLst>
          </p:cNvPr>
          <p:cNvSpPr txBox="1">
            <a:spLocks/>
          </p:cNvSpPr>
          <p:nvPr/>
        </p:nvSpPr>
        <p:spPr>
          <a:xfrm>
            <a:off x="4106280" y="3933441"/>
            <a:ext cx="2653334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500" u="none" strike="noStrike" kern="1200" cap="none" spc="0" normalizeH="0" baseline="0" noProof="0" dirty="0">
                <a:ln>
                  <a:noFill/>
                </a:ln>
                <a:solidFill>
                  <a:srgbClr val="FF4305"/>
                </a:solidFill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XY%</a:t>
            </a:r>
            <a:endParaRPr lang="en-US" sz="5500" dirty="0">
              <a:solidFill>
                <a:srgbClr val="FF4305"/>
              </a:solidFill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0D91BFBF-1C92-F26C-E60C-53D2ABA18EE5}"/>
              </a:ext>
            </a:extLst>
          </p:cNvPr>
          <p:cNvSpPr txBox="1">
            <a:spLocks/>
          </p:cNvSpPr>
          <p:nvPr/>
        </p:nvSpPr>
        <p:spPr>
          <a:xfrm>
            <a:off x="4106280" y="4975635"/>
            <a:ext cx="2653334" cy="9037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have increased investment </a:t>
            </a:r>
            <a:b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in [capability or category].</a:t>
            </a:r>
          </a:p>
        </p:txBody>
      </p: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CFE3A416-C709-ABBB-9B4C-F33DBB3046E9}"/>
              </a:ext>
            </a:extLst>
          </p:cNvPr>
          <p:cNvSpPr txBox="1">
            <a:spLocks/>
          </p:cNvSpPr>
          <p:nvPr/>
        </p:nvSpPr>
        <p:spPr>
          <a:xfrm>
            <a:off x="7752304" y="3933441"/>
            <a:ext cx="2653334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500" u="none" strike="noStrike" kern="1200" cap="none" spc="0" normalizeH="0" baseline="0" noProof="0" dirty="0">
                <a:ln>
                  <a:noFill/>
                </a:ln>
                <a:solidFill>
                  <a:srgbClr val="FF4305"/>
                </a:solidFill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XY%</a:t>
            </a:r>
            <a:endParaRPr lang="en-US" sz="5500" dirty="0">
              <a:solidFill>
                <a:srgbClr val="FF4305"/>
              </a:solidFill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2" name="Content Placeholder 15">
            <a:extLst>
              <a:ext uri="{FF2B5EF4-FFF2-40B4-BE49-F238E27FC236}">
                <a16:creationId xmlns:a16="http://schemas.microsoft.com/office/drawing/2014/main" id="{DD9E076D-AB6A-B811-2DCD-DFF548717DE3}"/>
              </a:ext>
            </a:extLst>
          </p:cNvPr>
          <p:cNvSpPr txBox="1">
            <a:spLocks/>
          </p:cNvSpPr>
          <p:nvPr/>
        </p:nvSpPr>
        <p:spPr>
          <a:xfrm>
            <a:off x="7752304" y="4975635"/>
            <a:ext cx="2653334" cy="9037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identify [barrier] as the main constraint on progress.</a:t>
            </a:r>
          </a:p>
        </p:txBody>
      </p:sp>
    </p:spTree>
    <p:extLst>
      <p:ext uri="{BB962C8B-B14F-4D97-AF65-F5344CB8AC3E}">
        <p14:creationId xmlns:p14="http://schemas.microsoft.com/office/powerpoint/2010/main" val="3667182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9B0323E1-B478-9FE3-B5ED-6819FF00B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0367F-43F2-7564-3994-7F969BF46C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  <a:lumOff val="35000"/>
                  </a:schemeClr>
                </a:solidFill>
              </a:rPr>
              <a:t>2026 Market Report</a:t>
            </a:r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D4C92004-F6FC-8FE6-BAD5-82F7D96E79D7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/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olidFill>
                  <a:schemeClr val="bg1">
                    <a:lumMod val="65000"/>
                    <a:lumOff val="35000"/>
                  </a:schemeClr>
                </a:solidFill>
                <a:sym typeface="OpenAI Sans"/>
              </a:rPr>
              <a:pPr/>
              <a:t>4</a:t>
            </a:fld>
            <a:endParaRPr lang="en" dirty="0">
              <a:solidFill>
                <a:schemeClr val="bg1">
                  <a:lumMod val="65000"/>
                  <a:lumOff val="35000"/>
                </a:schemeClr>
              </a:solidFill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3A80AAE9-99DA-415B-48E5-DF29485403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55372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Half text, half image slide</a:t>
            </a:r>
          </a:p>
        </p:txBody>
      </p:sp>
      <p:pic>
        <p:nvPicPr>
          <p:cNvPr id="4" name="Picture 3" descr="Replace with image.">
            <a:extLst>
              <a:ext uri="{FF2B5EF4-FFF2-40B4-BE49-F238E27FC236}">
                <a16:creationId xmlns:a16="http://schemas.microsoft.com/office/drawing/2014/main" id="{151807BD-12E8-1C71-568D-447C013D10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28" t="29168" b="23013"/>
          <a:stretch>
            <a:fillRect/>
          </a:stretch>
        </p:blipFill>
        <p:spPr>
          <a:xfrm>
            <a:off x="6269040" y="396409"/>
            <a:ext cx="5539740" cy="5602070"/>
          </a:xfrm>
          <a:prstGeom prst="roundRect">
            <a:avLst>
              <a:gd name="adj" fmla="val 1361"/>
            </a:avLst>
          </a:prstGeom>
        </p:spPr>
      </p:pic>
      <p:sp>
        <p:nvSpPr>
          <p:cNvPr id="2" name="Google Shape;534;p58">
            <a:extLst>
              <a:ext uri="{FF2B5EF4-FFF2-40B4-BE49-F238E27FC236}">
                <a16:creationId xmlns:a16="http://schemas.microsoft.com/office/drawing/2014/main" id="{C5A7115C-83FA-26C1-A475-11085626EA00}"/>
              </a:ext>
            </a:extLst>
          </p:cNvPr>
          <p:cNvSpPr txBox="1">
            <a:spLocks/>
          </p:cNvSpPr>
          <p:nvPr/>
        </p:nvSpPr>
        <p:spPr>
          <a:xfrm>
            <a:off x="393700" y="1722438"/>
            <a:ext cx="5537200" cy="865187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</a:t>
            </a:r>
            <a:br>
              <a:rPr lang="en-US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 adipiscing elit </a:t>
            </a:r>
            <a:endParaRPr lang="en-US" dirty="0">
              <a:solidFill>
                <a:srgbClr val="FF4305"/>
              </a:solidFill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EE50BE-D82B-E1E1-5863-AFDFAD93FEA6}"/>
              </a:ext>
            </a:extLst>
          </p:cNvPr>
          <p:cNvSpPr txBox="1"/>
          <p:nvPr/>
        </p:nvSpPr>
        <p:spPr>
          <a:xfrm>
            <a:off x="393700" y="2918564"/>
            <a:ext cx="5537200" cy="29234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fontAlgn="auto">
              <a:lnSpc>
                <a:spcPct val="114000"/>
              </a:lnSpc>
              <a:spcAft>
                <a:spcPts val="800"/>
              </a:spcAft>
              <a:buClrTx/>
              <a:buSzTx/>
              <a:tabLst/>
              <a:defRPr/>
            </a:pP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R="0" lvl="0" fontAlgn="auto">
              <a:lnSpc>
                <a:spcPct val="114000"/>
              </a:lnSpc>
              <a:spcAft>
                <a:spcPts val="800"/>
              </a:spcAft>
              <a:buClrTx/>
              <a:buSzTx/>
              <a:tabLst/>
              <a:defRPr/>
            </a:pP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Nam non ante quis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</p:spTree>
    <p:extLst>
      <p:ext uri="{BB962C8B-B14F-4D97-AF65-F5344CB8AC3E}">
        <p14:creationId xmlns:p14="http://schemas.microsoft.com/office/powerpoint/2010/main" val="3245670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DF0CDD53-1B07-DB60-0CAA-C14CF077A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44867F-CEA9-06EF-47ED-8F63A6DAE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  <a:lumOff val="35000"/>
                  </a:schemeClr>
                </a:solidFill>
              </a:rPr>
              <a:t>2026 Market Report</a:t>
            </a:r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787BCE7D-BEA2-12A4-00CE-1447A3C11BC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olidFill>
                  <a:schemeClr val="bg1">
                    <a:lumMod val="65000"/>
                    <a:lumOff val="35000"/>
                  </a:schemeClr>
                </a:solidFill>
                <a:sym typeface="OpenAI Sans"/>
              </a:rPr>
              <a:pPr/>
              <a:t>5</a:t>
            </a:fld>
            <a:endParaRPr lang="en" dirty="0">
              <a:solidFill>
                <a:schemeClr val="bg1">
                  <a:lumMod val="65000"/>
                  <a:lumOff val="35000"/>
                </a:schemeClr>
              </a:solidFill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51E053B-8CD7-DAF7-BA60-B58D00D61D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One column layout with checklist </a:t>
            </a:r>
          </a:p>
        </p:txBody>
      </p:sp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2B9D060-8F6B-685E-C699-7CF3FDA228B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93700" y="1722438"/>
            <a:ext cx="5537200" cy="865187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br>
              <a:rPr lang="en-US" dirty="0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dirty="0" err="1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srgbClr val="FF4305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endParaRPr dirty="0">
              <a:solidFill>
                <a:srgbClr val="FF4305"/>
              </a:solidFill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F1357382-F889-8A40-7C64-C4E276E66544}"/>
              </a:ext>
            </a:extLst>
          </p:cNvPr>
          <p:cNvSpPr txBox="1">
            <a:spLocks/>
          </p:cNvSpPr>
          <p:nvPr/>
        </p:nvSpPr>
        <p:spPr>
          <a:xfrm>
            <a:off x="7886700" y="2990317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3" name="Google Shape;340;p61">
            <a:extLst>
              <a:ext uri="{FF2B5EF4-FFF2-40B4-BE49-F238E27FC236}">
                <a16:creationId xmlns:a16="http://schemas.microsoft.com/office/drawing/2014/main" id="{DECE1942-1885-9577-DF5F-685A8B1C7180}"/>
              </a:ext>
            </a:extLst>
          </p:cNvPr>
          <p:cNvSpPr/>
          <p:nvPr/>
        </p:nvSpPr>
        <p:spPr>
          <a:xfrm>
            <a:off x="7507725" y="3015150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FF4709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BD0609-EAC0-DFEC-8761-6C5A72DB268A}"/>
              </a:ext>
            </a:extLst>
          </p:cNvPr>
          <p:cNvSpPr txBox="1"/>
          <p:nvPr/>
        </p:nvSpPr>
        <p:spPr>
          <a:xfrm>
            <a:off x="393700" y="2918564"/>
            <a:ext cx="5537200" cy="29234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fontAlgn="auto">
              <a:lnSpc>
                <a:spcPct val="114000"/>
              </a:lnSpc>
              <a:spcAft>
                <a:spcPts val="800"/>
              </a:spcAft>
              <a:buClrTx/>
              <a:buSzTx/>
              <a:tabLst/>
              <a:defRPr/>
            </a:pP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R="0" lvl="0" fontAlgn="auto">
              <a:lnSpc>
                <a:spcPct val="114000"/>
              </a:lnSpc>
              <a:spcAft>
                <a:spcPts val="800"/>
              </a:spcAft>
              <a:buClrTx/>
              <a:buSzTx/>
              <a:tabLst/>
              <a:defRPr/>
            </a:pP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Nam non ante quis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01B260BF-9264-3C70-DF2D-2E6EA83AC133}"/>
              </a:ext>
            </a:extLst>
          </p:cNvPr>
          <p:cNvSpPr txBox="1">
            <a:spLocks/>
          </p:cNvSpPr>
          <p:nvPr/>
        </p:nvSpPr>
        <p:spPr>
          <a:xfrm>
            <a:off x="7886700" y="3599916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7" name="Google Shape;340;p61">
            <a:extLst>
              <a:ext uri="{FF2B5EF4-FFF2-40B4-BE49-F238E27FC236}">
                <a16:creationId xmlns:a16="http://schemas.microsoft.com/office/drawing/2014/main" id="{A6CF1E9A-BF4C-E7B2-D556-8AB5FB2B65F0}"/>
              </a:ext>
            </a:extLst>
          </p:cNvPr>
          <p:cNvSpPr/>
          <p:nvPr/>
        </p:nvSpPr>
        <p:spPr>
          <a:xfrm>
            <a:off x="7507725" y="3624749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FF4709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FE696631-18B5-8115-E5AD-ACCFD6221418}"/>
              </a:ext>
            </a:extLst>
          </p:cNvPr>
          <p:cNvSpPr txBox="1">
            <a:spLocks/>
          </p:cNvSpPr>
          <p:nvPr/>
        </p:nvSpPr>
        <p:spPr>
          <a:xfrm>
            <a:off x="7886700" y="4214765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9" name="Google Shape;340;p61">
            <a:extLst>
              <a:ext uri="{FF2B5EF4-FFF2-40B4-BE49-F238E27FC236}">
                <a16:creationId xmlns:a16="http://schemas.microsoft.com/office/drawing/2014/main" id="{6ECBDA1E-6C7D-6B0F-A430-DF8A0965C58D}"/>
              </a:ext>
            </a:extLst>
          </p:cNvPr>
          <p:cNvSpPr/>
          <p:nvPr/>
        </p:nvSpPr>
        <p:spPr>
          <a:xfrm>
            <a:off x="7507725" y="4239598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FF4709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FC4B09F-4593-687E-52A3-7E683F7FE9E4}"/>
              </a:ext>
            </a:extLst>
          </p:cNvPr>
          <p:cNvSpPr txBox="1">
            <a:spLocks/>
          </p:cNvSpPr>
          <p:nvPr/>
        </p:nvSpPr>
        <p:spPr>
          <a:xfrm>
            <a:off x="7886700" y="48243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1" name="Google Shape;340;p61">
            <a:extLst>
              <a:ext uri="{FF2B5EF4-FFF2-40B4-BE49-F238E27FC236}">
                <a16:creationId xmlns:a16="http://schemas.microsoft.com/office/drawing/2014/main" id="{006032E6-DDFC-FA22-4D08-3BFFC755BB8D}"/>
              </a:ext>
            </a:extLst>
          </p:cNvPr>
          <p:cNvSpPr/>
          <p:nvPr/>
        </p:nvSpPr>
        <p:spPr>
          <a:xfrm>
            <a:off x="7507725" y="48491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FF4709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EDAB1F81-E12B-29DC-E09F-27F129E42AE8}"/>
              </a:ext>
            </a:extLst>
          </p:cNvPr>
          <p:cNvSpPr txBox="1">
            <a:spLocks/>
          </p:cNvSpPr>
          <p:nvPr/>
        </p:nvSpPr>
        <p:spPr>
          <a:xfrm>
            <a:off x="7886700" y="54466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4" name="Google Shape;340;p61">
            <a:extLst>
              <a:ext uri="{FF2B5EF4-FFF2-40B4-BE49-F238E27FC236}">
                <a16:creationId xmlns:a16="http://schemas.microsoft.com/office/drawing/2014/main" id="{A052337A-4696-49F7-A089-E21DA71AD3B2}"/>
              </a:ext>
            </a:extLst>
          </p:cNvPr>
          <p:cNvSpPr/>
          <p:nvPr/>
        </p:nvSpPr>
        <p:spPr>
          <a:xfrm>
            <a:off x="7507725" y="54714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FF4709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331879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7BF6385B-F2B3-709D-00BC-0FED7171D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525C3-6A65-3281-3715-AE2CF21E37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  <a:lumOff val="35000"/>
                  </a:schemeClr>
                </a:solidFill>
              </a:rPr>
              <a:t>2026 Market Report</a:t>
            </a:r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855F9338-C523-361B-6D81-B9AAD76BBB6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olidFill>
                  <a:schemeClr val="bg1">
                    <a:lumMod val="65000"/>
                    <a:lumOff val="35000"/>
                  </a:schemeClr>
                </a:solidFill>
                <a:sym typeface="OpenAI Sans"/>
              </a:rPr>
              <a:pPr/>
              <a:t>6</a:t>
            </a:fld>
            <a:endParaRPr lang="en" dirty="0">
              <a:solidFill>
                <a:schemeClr val="bg1">
                  <a:lumMod val="65000"/>
                  <a:lumOff val="35000"/>
                </a:schemeClr>
              </a:solidFill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509200BE-15E5-FE37-6AFE-A51B10E1A9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Three column layout</a:t>
            </a:r>
          </a:p>
        </p:txBody>
      </p:sp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4D83715-924E-FD86-6E33-16B595E7DE7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93700" y="3365500"/>
            <a:ext cx="3568700" cy="26289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solidFill>
                  <a:srgbClr val="FF4709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  <a:endParaRPr sz="1800" dirty="0">
              <a:solidFill>
                <a:srgbClr val="FF4709"/>
              </a:solidFill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sz="1800" dirty="0"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D4B6C8-289F-F081-BCAE-309463E70BA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229600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fontAlgn="auto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lang="en-US" sz="1800" dirty="0">
                <a:solidFill>
                  <a:srgbClr val="FF4709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fontAlgn="auto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749CC-0D72-2ABA-CEDC-7DFC7D138B4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11650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fontAlgn="auto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lang="en-US" sz="1800" dirty="0">
                <a:solidFill>
                  <a:srgbClr val="FF4709"/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fontAlgn="auto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Google Shape;534;p58">
            <a:extLst>
              <a:ext uri="{FF2B5EF4-FFF2-40B4-BE49-F238E27FC236}">
                <a16:creationId xmlns:a16="http://schemas.microsoft.com/office/drawing/2014/main" id="{54BF3B54-2B79-13E5-A49F-40DB04B8F90A}"/>
              </a:ext>
            </a:extLst>
          </p:cNvPr>
          <p:cNvSpPr txBox="1">
            <a:spLocks/>
          </p:cNvSpPr>
          <p:nvPr/>
        </p:nvSpPr>
        <p:spPr>
          <a:xfrm>
            <a:off x="393700" y="1150259"/>
            <a:ext cx="6308042" cy="139700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schemeClr val="bg1">
                    <a:lumMod val="65000"/>
                    <a:lumOff val="35000"/>
                  </a:schemeClr>
                </a:solidFill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endParaRPr lang="en-US" sz="1800" dirty="0">
              <a:solidFill>
                <a:schemeClr val="bg1">
                  <a:lumMod val="65000"/>
                  <a:lumOff val="35000"/>
                </a:schemeClr>
              </a:solidFill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139345699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Codex Theme">
  <a:themeElements>
    <a:clrScheme name="Codex Colors">
      <a:dk1>
        <a:srgbClr val="000000"/>
      </a:dk1>
      <a:lt1>
        <a:srgbClr val="FFFFFF"/>
      </a:lt1>
      <a:dk2>
        <a:srgbClr val="00264F"/>
      </a:dk2>
      <a:lt2>
        <a:srgbClr val="D0EDFA"/>
      </a:lt2>
      <a:accent1>
        <a:srgbClr val="6DCBF4"/>
      </a:accent1>
      <a:accent2>
        <a:srgbClr val="3D8DFF"/>
      </a:accent2>
      <a:accent3>
        <a:srgbClr val="47E2C2"/>
      </a:accent3>
      <a:accent4>
        <a:srgbClr val="85DF7B"/>
      </a:accent4>
      <a:accent5>
        <a:srgbClr val="F7CB59"/>
      </a:accent5>
      <a:accent6>
        <a:srgbClr val="F67576"/>
      </a:accent6>
      <a:hlink>
        <a:srgbClr val="000000"/>
      </a:hlink>
      <a:folHlink>
        <a:srgbClr val="0097A7"/>
      </a:folHlink>
    </a:clrScheme>
    <a:fontScheme name="Lora Roboto">
      <a:majorFont>
        <a:latin typeface="Lora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</TotalTime>
  <Words>521</Words>
  <Application>Microsoft Macintosh PowerPoint</Application>
  <PresentationFormat>Widescreen</PresentationFormat>
  <Paragraphs>47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Lora</vt:lpstr>
      <vt:lpstr>OpenAI Sans</vt:lpstr>
      <vt:lpstr>Aptos</vt:lpstr>
      <vt:lpstr>Roboto</vt:lpstr>
      <vt:lpstr>Helvetica Neue</vt:lpstr>
      <vt:lpstr>Default Codex Theme</vt:lpstr>
      <vt:lpstr>Market Industry Trends Report</vt:lpstr>
      <vt:lpstr>The market is entering a  new phase of change</vt:lpstr>
      <vt:lpstr>Four signals define the market today</vt:lpstr>
      <vt:lpstr>Half text, half image slide</vt:lpstr>
      <vt:lpstr>One column layout with checklist </vt:lpstr>
      <vt:lpstr>Three column layout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</cp:coreProperties>
</file>