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23.xml" ContentType="application/vnd.openxmlformats-officedocument.presentationml.slide+xml"/>
  <Override PartName="/ppt/slides/slide6.xml" ContentType="application/vnd.openxmlformats-officedocument.presentationml.slide+xml"/>
  <Override PartName="/ppt/slides/slide24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_rels/slide22.xml.rels" ContentType="application/vnd.openxmlformats-package.relationships+xml"/>
  <Override PartName="/ppt/slides/_rels/slide23.xml.rels" ContentType="application/vnd.openxmlformats-package.relationships+xml"/>
  <Override PartName="/ppt/slides/_rels/slide24.xml.rels" ContentType="application/vnd.openxmlformats-package.relationships+xml"/>
  <Override PartName="/ppt/media/image9.jpeg" ContentType="image/jpeg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10.jpeg" ContentType="image/jpeg"/>
  <Override PartName="/ppt/media/image11.jpeg" ContentType="image/jpeg"/>
  <Override PartName="/ppt/media/image18.jpeg" ContentType="image/jpeg"/>
  <Override PartName="/ppt/media/image12.png" ContentType="image/png"/>
  <Override PartName="/ppt/media/image13.png" ContentType="image/png"/>
  <Override PartName="/ppt/media/image14.jpeg" ContentType="image/jpeg"/>
  <Override PartName="/ppt/media/image15.jpeg" ContentType="image/jpeg"/>
  <Override PartName="/ppt/media/image16.png" ContentType="image/png"/>
  <Override PartName="/ppt/media/image24.jpeg" ContentType="image/jpeg"/>
  <Override PartName="/ppt/media/image17.png" ContentType="image/png"/>
  <Override PartName="/ppt/media/image19.png" ContentType="image/png"/>
  <Override PartName="/ppt/media/image20.png" ContentType="image/png"/>
  <Override PartName="/ppt/media/image21.jpeg" ContentType="image/jpeg"/>
  <Override PartName="/ppt/media/image22.jpeg" ContentType="image/jpeg"/>
  <Override PartName="/ppt/media/image23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</p:sldIdLst>
  <p:sldSz cx="10080625" cy="567055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0920" cy="124992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ru-RU" sz="1800" spc="-1" strike="noStrike"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0920" cy="3287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latin typeface="Arial"/>
              </a:rPr>
              <a:t>Второй уровень структуры</a:t>
            </a:r>
            <a:endParaRPr b="0" lang="ru-RU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Третий уровень структуры</a:t>
            </a:r>
            <a:endParaRPr b="0" lang="ru-RU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latin typeface="Arial"/>
              </a:rPr>
              <a:t>Четвёртый уровень структуры</a:t>
            </a:r>
            <a:endParaRPr b="0" lang="ru-RU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Пятый уровень структуры</a:t>
            </a:r>
            <a:endParaRPr b="0" lang="ru-RU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Шестой уровень структуры</a:t>
            </a:r>
            <a:endParaRPr b="0" lang="ru-RU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Седьмой уровень структуры</a:t>
            </a:r>
            <a:endParaRPr b="0" lang="ru-RU" sz="18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slideLayout" Target="../slideLayouts/slideLayout1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" descr=""/>
          <p:cNvPicPr/>
          <p:nvPr/>
        </p:nvPicPr>
        <p:blipFill>
          <a:blip r:embed="rId1"/>
          <a:stretch/>
        </p:blipFill>
        <p:spPr>
          <a:xfrm>
            <a:off x="360" y="0"/>
            <a:ext cx="10078920" cy="5668920"/>
          </a:xfrm>
          <a:prstGeom prst="rect">
            <a:avLst/>
          </a:prstGeom>
          <a:ln>
            <a:noFill/>
          </a:ln>
        </p:spPr>
      </p:pic>
      <p:sp>
        <p:nvSpPr>
          <p:cNvPr id="77" name="CustomShape 1"/>
          <p:cNvSpPr/>
          <p:nvPr/>
        </p:nvSpPr>
        <p:spPr>
          <a:xfrm>
            <a:off x="0" y="2232000"/>
            <a:ext cx="10078920" cy="1367280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78" name="CustomShape 2"/>
          <p:cNvSpPr/>
          <p:nvPr/>
        </p:nvSpPr>
        <p:spPr>
          <a:xfrm>
            <a:off x="0" y="2196000"/>
            <a:ext cx="10078920" cy="1278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ru-RU" sz="2800" spc="-1" strike="noStrike">
                <a:solidFill>
                  <a:srgbClr val="ffffff"/>
                </a:solidFill>
                <a:latin typeface="Arial"/>
                <a:ea typeface="DejaVu Sans"/>
              </a:rPr>
              <a:t>Использование средств Loginom</a:t>
            </a:r>
            <a:endParaRPr b="0" lang="ru-RU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2800" spc="-1" strike="noStrike">
                <a:solidFill>
                  <a:srgbClr val="ffffff"/>
                </a:solidFill>
                <a:latin typeface="Arial"/>
                <a:ea typeface="DejaVu Sans"/>
              </a:rPr>
              <a:t>в решении интеграционных задач </a:t>
            </a:r>
            <a:endParaRPr b="0" lang="ru-RU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2800" spc="-1" strike="noStrike">
                <a:solidFill>
                  <a:srgbClr val="ffffff"/>
                </a:solidFill>
                <a:latin typeface="Arial"/>
                <a:ea typeface="DejaVu Sans"/>
              </a:rPr>
              <a:t>на технологической платформе ODANT</a:t>
            </a:r>
            <a:endParaRPr b="0" lang="ru-RU" sz="2800" spc="-1" strike="noStrike"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" descr=""/>
          <p:cNvPicPr/>
          <p:nvPr/>
        </p:nvPicPr>
        <p:blipFill>
          <a:blip r:embed="rId1"/>
          <a:stretch/>
        </p:blipFill>
        <p:spPr>
          <a:xfrm>
            <a:off x="360" y="0"/>
            <a:ext cx="10078920" cy="5668920"/>
          </a:xfrm>
          <a:prstGeom prst="rect">
            <a:avLst/>
          </a:prstGeom>
          <a:ln>
            <a:noFill/>
          </a:ln>
        </p:spPr>
      </p:pic>
      <p:sp>
        <p:nvSpPr>
          <p:cNvPr id="116" name="CustomShape 1"/>
          <p:cNvSpPr/>
          <p:nvPr/>
        </p:nvSpPr>
        <p:spPr>
          <a:xfrm>
            <a:off x="0" y="0"/>
            <a:ext cx="10078920" cy="558000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17" name="CustomShape 2"/>
          <p:cNvSpPr/>
          <p:nvPr/>
        </p:nvSpPr>
        <p:spPr>
          <a:xfrm>
            <a:off x="0" y="0"/>
            <a:ext cx="10078920" cy="486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  <a:ea typeface="DejaVu Sans"/>
              </a:rPr>
              <a:t>Поиск похожих записей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118" name="CustomShape 3"/>
          <p:cNvSpPr/>
          <p:nvPr/>
        </p:nvSpPr>
        <p:spPr>
          <a:xfrm>
            <a:off x="6408000" y="3960000"/>
            <a:ext cx="3527280" cy="1566000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19" name="CustomShape 4"/>
          <p:cNvSpPr/>
          <p:nvPr/>
        </p:nvSpPr>
        <p:spPr>
          <a:xfrm>
            <a:off x="6471360" y="4248000"/>
            <a:ext cx="3383280" cy="1151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ffffff"/>
                </a:solidFill>
                <a:latin typeface="Arial"/>
                <a:ea typeface="DejaVu Sans"/>
              </a:rPr>
              <a:t>Loginom осуществляет поиск похожих данных во всех доступных системах организации.</a:t>
            </a:r>
            <a:endParaRPr b="0" lang="ru-RU" sz="1600" spc="-1" strike="noStrike">
              <a:latin typeface="Arial"/>
            </a:endParaRPr>
          </a:p>
        </p:txBody>
      </p:sp>
    </p:spTree>
  </p:cSld>
  <p:timing>
    <p:tnLst>
      <p:par>
        <p:cTn id="19" dur="indefinite" restart="never" nodeType="tmRoot">
          <p:childTnLst>
            <p:seq>
              <p:cTn id="2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" descr=""/>
          <p:cNvPicPr/>
          <p:nvPr/>
        </p:nvPicPr>
        <p:blipFill>
          <a:blip r:embed="rId1"/>
          <a:stretch/>
        </p:blipFill>
        <p:spPr>
          <a:xfrm>
            <a:off x="360" y="360"/>
            <a:ext cx="10078920" cy="5668920"/>
          </a:xfrm>
          <a:prstGeom prst="rect">
            <a:avLst/>
          </a:prstGeom>
          <a:ln>
            <a:noFill/>
          </a:ln>
        </p:spPr>
      </p:pic>
      <p:sp>
        <p:nvSpPr>
          <p:cNvPr id="121" name="CustomShape 1"/>
          <p:cNvSpPr/>
          <p:nvPr/>
        </p:nvSpPr>
        <p:spPr>
          <a:xfrm>
            <a:off x="0" y="0"/>
            <a:ext cx="10078920" cy="558000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22" name="CustomShape 2"/>
          <p:cNvSpPr/>
          <p:nvPr/>
        </p:nvSpPr>
        <p:spPr>
          <a:xfrm>
            <a:off x="0" y="0"/>
            <a:ext cx="10078920" cy="486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  <a:ea typeface="DejaVu Sans"/>
              </a:rPr>
              <a:t>Запись найдена, данные нормализованы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123" name="CustomShape 3"/>
          <p:cNvSpPr/>
          <p:nvPr/>
        </p:nvSpPr>
        <p:spPr>
          <a:xfrm>
            <a:off x="6408000" y="3960000"/>
            <a:ext cx="3527280" cy="1566000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24" name="CustomShape 4"/>
          <p:cNvSpPr/>
          <p:nvPr/>
        </p:nvSpPr>
        <p:spPr>
          <a:xfrm>
            <a:off x="6471360" y="4356000"/>
            <a:ext cx="3383280" cy="1007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ffffff"/>
                </a:solidFill>
                <a:latin typeface="Arial"/>
                <a:ea typeface="DejaVu Sans"/>
              </a:rPr>
              <a:t>Уже существующий образец найден, введенные для новой записи данные нормализованы.</a:t>
            </a:r>
            <a:endParaRPr b="0" lang="ru-RU" sz="1600" spc="-1" strike="noStrike">
              <a:latin typeface="Arial"/>
            </a:endParaRPr>
          </a:p>
        </p:txBody>
      </p:sp>
    </p:spTree>
  </p:cSld>
  <p:timing>
    <p:tnLst>
      <p:par>
        <p:cTn id="21" dur="indefinite" restart="never" nodeType="tmRoot">
          <p:childTnLst>
            <p:seq>
              <p:cTn id="2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0078920" cy="56689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3" dur="indefinite" restart="never" nodeType="tmRoot">
          <p:childTnLst>
            <p:seq>
              <p:cTn id="2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" descr=""/>
          <p:cNvPicPr/>
          <p:nvPr/>
        </p:nvPicPr>
        <p:blipFill>
          <a:blip r:embed="rId1"/>
          <a:stretch/>
        </p:blipFill>
        <p:spPr>
          <a:xfrm>
            <a:off x="0" y="360"/>
            <a:ext cx="10078920" cy="56689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5" dur="indefinite" restart="never" nodeType="tmRoot">
          <p:childTnLst>
            <p:seq>
              <p:cTn id="2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" descr=""/>
          <p:cNvPicPr/>
          <p:nvPr/>
        </p:nvPicPr>
        <p:blipFill>
          <a:blip r:embed="rId1"/>
          <a:stretch/>
        </p:blipFill>
        <p:spPr>
          <a:xfrm>
            <a:off x="360" y="360"/>
            <a:ext cx="10078920" cy="5668920"/>
          </a:xfrm>
          <a:prstGeom prst="rect">
            <a:avLst/>
          </a:prstGeom>
          <a:ln>
            <a:noFill/>
          </a:ln>
        </p:spPr>
      </p:pic>
      <p:sp>
        <p:nvSpPr>
          <p:cNvPr id="128" name="CustomShape 1"/>
          <p:cNvSpPr/>
          <p:nvPr/>
        </p:nvSpPr>
        <p:spPr>
          <a:xfrm>
            <a:off x="0" y="0"/>
            <a:ext cx="10078920" cy="558000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29" name="CustomShape 2"/>
          <p:cNvSpPr/>
          <p:nvPr/>
        </p:nvSpPr>
        <p:spPr>
          <a:xfrm>
            <a:off x="0" y="0"/>
            <a:ext cx="10078920" cy="486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  <a:ea typeface="DejaVu Sans"/>
              </a:rPr>
              <a:t>Дедупликация существующих записей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130" name="CustomShape 3"/>
          <p:cNvSpPr/>
          <p:nvPr/>
        </p:nvSpPr>
        <p:spPr>
          <a:xfrm>
            <a:off x="6408000" y="3960000"/>
            <a:ext cx="3527280" cy="1566000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31" name="CustomShape 4"/>
          <p:cNvSpPr/>
          <p:nvPr/>
        </p:nvSpPr>
        <p:spPr>
          <a:xfrm>
            <a:off x="6471360" y="4248000"/>
            <a:ext cx="3383280" cy="1151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ffffff"/>
                </a:solidFill>
                <a:latin typeface="Arial"/>
                <a:ea typeface="DejaVu Sans"/>
              </a:rPr>
              <a:t>Второй пример. Выбираем на любом уровне иерархии существующую запись и ищем ее дубликат.</a:t>
            </a:r>
            <a:endParaRPr b="0" lang="ru-RU" sz="1600" spc="-1" strike="noStrike">
              <a:latin typeface="Arial"/>
            </a:endParaRPr>
          </a:p>
        </p:txBody>
      </p:sp>
    </p:spTree>
  </p:cSld>
  <p:timing>
    <p:tnLst>
      <p:par>
        <p:cTn id="27" dur="indefinite" restart="never" nodeType="tmRoot">
          <p:childTnLst>
            <p:seq>
              <p:cTn id="2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" descr=""/>
          <p:cNvPicPr/>
          <p:nvPr/>
        </p:nvPicPr>
        <p:blipFill>
          <a:blip r:embed="rId1"/>
          <a:stretch/>
        </p:blipFill>
        <p:spPr>
          <a:xfrm>
            <a:off x="0" y="360"/>
            <a:ext cx="10078920" cy="5668920"/>
          </a:xfrm>
          <a:prstGeom prst="rect">
            <a:avLst/>
          </a:prstGeom>
          <a:ln>
            <a:noFill/>
          </a:ln>
        </p:spPr>
      </p:pic>
      <p:sp>
        <p:nvSpPr>
          <p:cNvPr id="133" name="CustomShape 1"/>
          <p:cNvSpPr/>
          <p:nvPr/>
        </p:nvSpPr>
        <p:spPr>
          <a:xfrm>
            <a:off x="0" y="0"/>
            <a:ext cx="10078920" cy="558000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34" name="CustomShape 2"/>
          <p:cNvSpPr/>
          <p:nvPr/>
        </p:nvSpPr>
        <p:spPr>
          <a:xfrm>
            <a:off x="0" y="0"/>
            <a:ext cx="10078920" cy="486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  <a:ea typeface="DejaVu Sans"/>
              </a:rPr>
              <a:t>Предложение использовать существующее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135" name="CustomShape 3"/>
          <p:cNvSpPr/>
          <p:nvPr/>
        </p:nvSpPr>
        <p:spPr>
          <a:xfrm>
            <a:off x="144000" y="3960000"/>
            <a:ext cx="3527280" cy="1566000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36" name="CustomShape 4"/>
          <p:cNvSpPr/>
          <p:nvPr/>
        </p:nvSpPr>
        <p:spPr>
          <a:xfrm>
            <a:off x="207360" y="4085280"/>
            <a:ext cx="3383280" cy="1278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ffffff"/>
                </a:solidFill>
                <a:latin typeface="Arial"/>
                <a:ea typeface="DejaVu Sans"/>
              </a:rPr>
              <a:t>Выбранная в качестве образца запись маркируется «золотой», а найденный дубликат дополняется ее идентификатором.</a:t>
            </a:r>
            <a:endParaRPr b="0" lang="ru-RU" sz="1600" spc="-1" strike="noStrike">
              <a:latin typeface="Arial"/>
            </a:endParaRPr>
          </a:p>
        </p:txBody>
      </p:sp>
    </p:spTree>
  </p:cSld>
  <p:timing>
    <p:tnLst>
      <p:par>
        <p:cTn id="29" dur="indefinite" restart="never" nodeType="tmRoot">
          <p:childTnLst>
            <p:seq>
              <p:cTn id="3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" descr=""/>
          <p:cNvPicPr/>
          <p:nvPr/>
        </p:nvPicPr>
        <p:blipFill>
          <a:blip r:embed="rId1"/>
          <a:stretch/>
        </p:blipFill>
        <p:spPr>
          <a:xfrm>
            <a:off x="360" y="0"/>
            <a:ext cx="10078920" cy="56689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1" dur="indefinite" restart="never" nodeType="tmRoot">
          <p:childTnLst>
            <p:seq>
              <p:cTn id="3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" descr=""/>
          <p:cNvPicPr/>
          <p:nvPr/>
        </p:nvPicPr>
        <p:blipFill>
          <a:blip r:embed="rId1"/>
          <a:stretch/>
        </p:blipFill>
        <p:spPr>
          <a:xfrm>
            <a:off x="0" y="360"/>
            <a:ext cx="10078920" cy="56689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3" dur="indefinite" restart="never" nodeType="tmRoot">
          <p:childTnLst>
            <p:seq>
              <p:cTn id="3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" descr=""/>
          <p:cNvPicPr/>
          <p:nvPr/>
        </p:nvPicPr>
        <p:blipFill>
          <a:blip r:embed="rId1"/>
          <a:stretch/>
        </p:blipFill>
        <p:spPr>
          <a:xfrm>
            <a:off x="360" y="0"/>
            <a:ext cx="10078920" cy="5668920"/>
          </a:xfrm>
          <a:prstGeom prst="rect">
            <a:avLst/>
          </a:prstGeom>
          <a:ln>
            <a:noFill/>
          </a:ln>
        </p:spPr>
      </p:pic>
      <p:sp>
        <p:nvSpPr>
          <p:cNvPr id="140" name="CustomShape 1"/>
          <p:cNvSpPr/>
          <p:nvPr/>
        </p:nvSpPr>
        <p:spPr>
          <a:xfrm>
            <a:off x="0" y="0"/>
            <a:ext cx="10078920" cy="558000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41" name="CustomShape 2"/>
          <p:cNvSpPr/>
          <p:nvPr/>
        </p:nvSpPr>
        <p:spPr>
          <a:xfrm>
            <a:off x="0" y="0"/>
            <a:ext cx="10078920" cy="486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  <a:ea typeface="DejaVu Sans"/>
              </a:rPr>
              <a:t>Дедупликация при создании новой записи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142" name="CustomShape 3"/>
          <p:cNvSpPr/>
          <p:nvPr/>
        </p:nvSpPr>
        <p:spPr>
          <a:xfrm>
            <a:off x="6408000" y="3960000"/>
            <a:ext cx="3527280" cy="1566000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43" name="CustomShape 4"/>
          <p:cNvSpPr/>
          <p:nvPr/>
        </p:nvSpPr>
        <p:spPr>
          <a:xfrm>
            <a:off x="6471360" y="4320000"/>
            <a:ext cx="3383280" cy="1151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ffffff"/>
                </a:solidFill>
                <a:latin typeface="Arial"/>
                <a:ea typeface="DejaVu Sans"/>
              </a:rPr>
              <a:t>Третий пример. Формируем новую запись и ищем похожее среди уже существующих.</a:t>
            </a:r>
            <a:endParaRPr b="0" lang="ru-RU" sz="1600" spc="-1" strike="noStrike">
              <a:latin typeface="Arial"/>
            </a:endParaRPr>
          </a:p>
        </p:txBody>
      </p:sp>
    </p:spTree>
  </p:cSld>
  <p:timing>
    <p:tnLst>
      <p:par>
        <p:cTn id="35" dur="indefinite" restart="never" nodeType="tmRoot">
          <p:childTnLst>
            <p:seq>
              <p:cTn id="3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" descr=""/>
          <p:cNvPicPr/>
          <p:nvPr/>
        </p:nvPicPr>
        <p:blipFill>
          <a:blip r:embed="rId1"/>
          <a:stretch/>
        </p:blipFill>
        <p:spPr>
          <a:xfrm>
            <a:off x="360" y="360"/>
            <a:ext cx="10078920" cy="56689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7" dur="indefinite" restart="never" nodeType="tmRoot">
          <p:childTnLst>
            <p:seq>
              <p:cTn id="3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0078920" cy="5668920"/>
          </a:xfrm>
          <a:prstGeom prst="rect">
            <a:avLst/>
          </a:prstGeom>
          <a:ln>
            <a:noFill/>
          </a:ln>
        </p:spPr>
      </p:pic>
      <p:sp>
        <p:nvSpPr>
          <p:cNvPr id="80" name="CustomShape 1"/>
          <p:cNvSpPr/>
          <p:nvPr/>
        </p:nvSpPr>
        <p:spPr>
          <a:xfrm>
            <a:off x="0" y="0"/>
            <a:ext cx="10078920" cy="558000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81" name="CustomShape 2"/>
          <p:cNvSpPr/>
          <p:nvPr/>
        </p:nvSpPr>
        <p:spPr>
          <a:xfrm>
            <a:off x="0" y="0"/>
            <a:ext cx="10078920" cy="486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  <a:ea typeface="DejaVu Sans"/>
              </a:rPr>
              <a:t>ODANT</a:t>
            </a:r>
            <a:endParaRPr b="0" lang="ru-RU" sz="2800" spc="-1" strike="noStrike">
              <a:latin typeface="Arial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" descr=""/>
          <p:cNvPicPr/>
          <p:nvPr/>
        </p:nvPicPr>
        <p:blipFill>
          <a:blip r:embed="rId1"/>
          <a:stretch/>
        </p:blipFill>
        <p:spPr>
          <a:xfrm>
            <a:off x="360" y="0"/>
            <a:ext cx="10078920" cy="56689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9" dur="indefinite" restart="never" nodeType="tmRoot">
          <p:childTnLst>
            <p:seq>
              <p:cTn id="4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" descr=""/>
          <p:cNvPicPr/>
          <p:nvPr/>
        </p:nvPicPr>
        <p:blipFill>
          <a:blip r:embed="rId1"/>
          <a:stretch/>
        </p:blipFill>
        <p:spPr>
          <a:xfrm>
            <a:off x="0" y="360"/>
            <a:ext cx="10078920" cy="5668920"/>
          </a:xfrm>
          <a:prstGeom prst="rect">
            <a:avLst/>
          </a:prstGeom>
          <a:ln>
            <a:noFill/>
          </a:ln>
        </p:spPr>
      </p:pic>
      <p:sp>
        <p:nvSpPr>
          <p:cNvPr id="147" name="CustomShape 1"/>
          <p:cNvSpPr/>
          <p:nvPr/>
        </p:nvSpPr>
        <p:spPr>
          <a:xfrm>
            <a:off x="0" y="0"/>
            <a:ext cx="10078920" cy="558000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48" name="CustomShape 2"/>
          <p:cNvSpPr/>
          <p:nvPr/>
        </p:nvSpPr>
        <p:spPr>
          <a:xfrm>
            <a:off x="0" y="0"/>
            <a:ext cx="10078920" cy="486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  <a:ea typeface="DejaVu Sans"/>
              </a:rPr>
              <a:t>Эффективная работа с НСИ</a:t>
            </a:r>
            <a:endParaRPr b="0" lang="ru-RU" sz="2800" spc="-1" strike="noStrike">
              <a:latin typeface="Arial"/>
            </a:endParaRPr>
          </a:p>
        </p:txBody>
      </p:sp>
    </p:spTree>
  </p:cSld>
  <p:timing>
    <p:tnLst>
      <p:par>
        <p:cTn id="41" dur="indefinite" restart="never" nodeType="tmRoot">
          <p:childTnLst>
            <p:seq>
              <p:cTn id="4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" descr=""/>
          <p:cNvPicPr/>
          <p:nvPr/>
        </p:nvPicPr>
        <p:blipFill>
          <a:blip r:embed="rId1"/>
          <a:stretch/>
        </p:blipFill>
        <p:spPr>
          <a:xfrm>
            <a:off x="0" y="360"/>
            <a:ext cx="10078920" cy="5668920"/>
          </a:xfrm>
          <a:prstGeom prst="rect">
            <a:avLst/>
          </a:prstGeom>
          <a:ln>
            <a:noFill/>
          </a:ln>
        </p:spPr>
      </p:pic>
      <p:sp>
        <p:nvSpPr>
          <p:cNvPr id="150" name="CustomShape 1"/>
          <p:cNvSpPr/>
          <p:nvPr/>
        </p:nvSpPr>
        <p:spPr>
          <a:xfrm>
            <a:off x="360" y="360"/>
            <a:ext cx="10078920" cy="1078920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51" name="CustomShape 2"/>
          <p:cNvSpPr/>
          <p:nvPr/>
        </p:nvSpPr>
        <p:spPr>
          <a:xfrm>
            <a:off x="360" y="36000"/>
            <a:ext cx="10078920" cy="882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  <a:ea typeface="DejaVu Sans"/>
              </a:rPr>
              <a:t>Кейс №1: база многоквартирных домов</a:t>
            </a:r>
            <a:endParaRPr b="0" lang="ru-RU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  <a:ea typeface="DejaVu Sans"/>
              </a:rPr>
              <a:t>для ФКР Рязанской области</a:t>
            </a:r>
            <a:endParaRPr b="0" lang="ru-RU" sz="2800" spc="-1" strike="noStrike">
              <a:latin typeface="Arial"/>
            </a:endParaRPr>
          </a:p>
        </p:txBody>
      </p:sp>
    </p:spTree>
  </p:cSld>
  <p:timing>
    <p:tnLst>
      <p:par>
        <p:cTn id="43" dur="indefinite" restart="never" nodeType="tmRoot">
          <p:childTnLst>
            <p:seq>
              <p:cTn id="4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" descr=""/>
          <p:cNvPicPr/>
          <p:nvPr/>
        </p:nvPicPr>
        <p:blipFill>
          <a:blip r:embed="rId1"/>
          <a:stretch/>
        </p:blipFill>
        <p:spPr>
          <a:xfrm>
            <a:off x="360" y="360"/>
            <a:ext cx="10078920" cy="5668920"/>
          </a:xfrm>
          <a:prstGeom prst="rect">
            <a:avLst/>
          </a:prstGeom>
          <a:ln>
            <a:noFill/>
          </a:ln>
        </p:spPr>
      </p:pic>
      <p:sp>
        <p:nvSpPr>
          <p:cNvPr id="153" name="CustomShape 1"/>
          <p:cNvSpPr/>
          <p:nvPr/>
        </p:nvSpPr>
        <p:spPr>
          <a:xfrm>
            <a:off x="360" y="0"/>
            <a:ext cx="10078920" cy="1078920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54" name="CustomShape 2"/>
          <p:cNvSpPr/>
          <p:nvPr/>
        </p:nvSpPr>
        <p:spPr>
          <a:xfrm>
            <a:off x="360" y="35640"/>
            <a:ext cx="10078920" cy="882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  <a:ea typeface="DejaVu Sans"/>
              </a:rPr>
              <a:t>Кейс №2: анализ отладочной информации</a:t>
            </a:r>
            <a:endParaRPr b="0" lang="ru-RU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  <a:ea typeface="DejaVu Sans"/>
              </a:rPr>
              <a:t>сервера ODANT</a:t>
            </a:r>
            <a:endParaRPr b="0" lang="ru-RU" sz="2800" spc="-1" strike="noStrike">
              <a:latin typeface="Arial"/>
            </a:endParaRPr>
          </a:p>
        </p:txBody>
      </p:sp>
    </p:spTree>
  </p:cSld>
  <p:timing>
    <p:tnLst>
      <p:par>
        <p:cTn id="45" dur="indefinite" restart="never" nodeType="tmRoot">
          <p:childTnLst>
            <p:seq>
              <p:cTn id="4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" descr=""/>
          <p:cNvPicPr/>
          <p:nvPr/>
        </p:nvPicPr>
        <p:blipFill>
          <a:blip r:embed="rId1"/>
          <a:stretch/>
        </p:blipFill>
        <p:spPr>
          <a:xfrm>
            <a:off x="0" y="360"/>
            <a:ext cx="10078920" cy="5668920"/>
          </a:xfrm>
          <a:prstGeom prst="rect">
            <a:avLst/>
          </a:prstGeom>
          <a:ln>
            <a:noFill/>
          </a:ln>
        </p:spPr>
      </p:pic>
      <p:sp>
        <p:nvSpPr>
          <p:cNvPr id="156" name="CustomShape 1"/>
          <p:cNvSpPr/>
          <p:nvPr/>
        </p:nvSpPr>
        <p:spPr>
          <a:xfrm>
            <a:off x="0" y="4320000"/>
            <a:ext cx="10078920" cy="1367280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57" name="CustomShape 2"/>
          <p:cNvSpPr/>
          <p:nvPr/>
        </p:nvSpPr>
        <p:spPr>
          <a:xfrm>
            <a:off x="0" y="4284000"/>
            <a:ext cx="10078920" cy="1652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2200" spc="-1" strike="noStrike">
                <a:solidFill>
                  <a:srgbClr val="ffffff"/>
                </a:solidFill>
                <a:latin typeface="Arial"/>
                <a:ea typeface="DejaVu Sans"/>
              </a:rPr>
              <a:t>ООО «БизнесИнтерСофт»</a:t>
            </a:r>
            <a:endParaRPr b="0" lang="ru-RU" sz="2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2200" spc="-1" strike="noStrike">
                <a:solidFill>
                  <a:srgbClr val="ffffff"/>
                </a:solidFill>
                <a:latin typeface="Arial"/>
                <a:ea typeface="DejaVu Sans"/>
              </a:rPr>
              <a:t>390000, г. Рязань, ул. Пожалостина, 12</a:t>
            </a:r>
            <a:endParaRPr b="0" lang="ru-RU" sz="2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2200" spc="-1" strike="noStrike">
                <a:solidFill>
                  <a:srgbClr val="ffffff"/>
                </a:solidFill>
                <a:latin typeface="Arial"/>
                <a:ea typeface="DejaVu Sans"/>
              </a:rPr>
              <a:t>(4912) 777-021, 777-022</a:t>
            </a:r>
            <a:endParaRPr b="0" lang="ru-RU" sz="2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200" spc="-1" strike="noStrike">
                <a:solidFill>
                  <a:srgbClr val="ffffff"/>
                </a:solidFill>
                <a:latin typeface="Arial"/>
                <a:ea typeface="DejaVu Sans"/>
              </a:rPr>
              <a:t>odant.ru</a:t>
            </a:r>
            <a:endParaRPr b="0" lang="ru-RU" sz="2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2200" spc="-1" strike="noStrike">
              <a:latin typeface="Arial"/>
            </a:endParaRPr>
          </a:p>
        </p:txBody>
      </p:sp>
    </p:spTree>
  </p:cSld>
  <p:timing>
    <p:tnLst>
      <p:par>
        <p:cTn id="47" dur="indefinite" restart="never" nodeType="tmRoot">
          <p:childTnLst>
            <p:seq>
              <p:cTn id="4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" descr=""/>
          <p:cNvPicPr/>
          <p:nvPr/>
        </p:nvPicPr>
        <p:blipFill>
          <a:blip r:embed="rId1"/>
          <a:stretch/>
        </p:blipFill>
        <p:spPr>
          <a:xfrm>
            <a:off x="0" y="360"/>
            <a:ext cx="10078920" cy="5668920"/>
          </a:xfrm>
          <a:prstGeom prst="rect">
            <a:avLst/>
          </a:prstGeom>
          <a:ln>
            <a:noFill/>
          </a:ln>
        </p:spPr>
      </p:pic>
      <p:sp>
        <p:nvSpPr>
          <p:cNvPr id="83" name="CustomShape 1"/>
          <p:cNvSpPr/>
          <p:nvPr/>
        </p:nvSpPr>
        <p:spPr>
          <a:xfrm>
            <a:off x="0" y="0"/>
            <a:ext cx="10078920" cy="558000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84" name="CustomShape 2"/>
          <p:cNvSpPr/>
          <p:nvPr/>
        </p:nvSpPr>
        <p:spPr>
          <a:xfrm>
            <a:off x="0" y="0"/>
            <a:ext cx="10078920" cy="486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  <a:ea typeface="DejaVu Sans"/>
              </a:rPr>
              <a:t>Организация с иерархической структурой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85" name="CustomShape 3"/>
          <p:cNvSpPr/>
          <p:nvPr/>
        </p:nvSpPr>
        <p:spPr>
          <a:xfrm>
            <a:off x="6408000" y="3960000"/>
            <a:ext cx="3527280" cy="1566000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86" name="CustomShape 4"/>
          <p:cNvSpPr/>
          <p:nvPr/>
        </p:nvSpPr>
        <p:spPr>
          <a:xfrm>
            <a:off x="6471360" y="4085280"/>
            <a:ext cx="3383280" cy="1278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ffffff"/>
                </a:solidFill>
                <a:latin typeface="Arial"/>
                <a:ea typeface="DejaVu Sans"/>
              </a:rPr>
              <a:t>Рассмотрим решение задачи интеграции на примере организации с иерархической структурой и «зоопарком» информационных систем.</a:t>
            </a:r>
            <a:endParaRPr b="0" lang="ru-RU" sz="1600" spc="-1" strike="noStrike">
              <a:latin typeface="Arial"/>
            </a:endParaRPr>
          </a:p>
        </p:txBody>
      </p:sp>
    </p:spTree>
  </p:cSld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0078920" cy="5668920"/>
          </a:xfrm>
          <a:prstGeom prst="rect">
            <a:avLst/>
          </a:prstGeom>
          <a:ln>
            <a:noFill/>
          </a:ln>
        </p:spPr>
      </p:pic>
      <p:sp>
        <p:nvSpPr>
          <p:cNvPr id="88" name="CustomShape 1"/>
          <p:cNvSpPr/>
          <p:nvPr/>
        </p:nvSpPr>
        <p:spPr>
          <a:xfrm>
            <a:off x="0" y="0"/>
            <a:ext cx="10078920" cy="558000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89" name="CustomShape 2"/>
          <p:cNvSpPr/>
          <p:nvPr/>
        </p:nvSpPr>
        <p:spPr>
          <a:xfrm>
            <a:off x="0" y="0"/>
            <a:ext cx="10078920" cy="486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  <a:ea typeface="DejaVu Sans"/>
              </a:rPr>
              <a:t>Создание системы-«двойника»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90" name="CustomShape 3"/>
          <p:cNvSpPr/>
          <p:nvPr/>
        </p:nvSpPr>
        <p:spPr>
          <a:xfrm>
            <a:off x="6408000" y="3960000"/>
            <a:ext cx="3527280" cy="1566000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91" name="CustomShape 4"/>
          <p:cNvSpPr/>
          <p:nvPr/>
        </p:nvSpPr>
        <p:spPr>
          <a:xfrm>
            <a:off x="6471360" y="4085280"/>
            <a:ext cx="3383280" cy="1278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ffffff"/>
                </a:solidFill>
                <a:latin typeface="Arial"/>
                <a:ea typeface="DejaVu Sans"/>
              </a:rPr>
              <a:t>На первом этапе создается сеть серверов ODANT, копирующая структуру организации. Настраиваются коннекторы к существующим ИС.</a:t>
            </a:r>
            <a:endParaRPr b="0" lang="ru-RU" sz="1600" spc="-1" strike="noStrike">
              <a:latin typeface="Arial"/>
            </a:endParaRPr>
          </a:p>
        </p:txBody>
      </p:sp>
    </p:spTree>
  </p:cSld>
  <p:timing>
    <p:tnLst>
      <p:par>
        <p:cTn id="7" dur="indefinite" restart="never" nodeType="tmRoot">
          <p:childTnLst>
            <p:seq>
              <p:cTn id="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" descr=""/>
          <p:cNvPicPr/>
          <p:nvPr/>
        </p:nvPicPr>
        <p:blipFill>
          <a:blip r:embed="rId1"/>
          <a:stretch/>
        </p:blipFill>
        <p:spPr>
          <a:xfrm>
            <a:off x="0" y="360"/>
            <a:ext cx="10078920" cy="5668920"/>
          </a:xfrm>
          <a:prstGeom prst="rect">
            <a:avLst/>
          </a:prstGeom>
          <a:ln>
            <a:noFill/>
          </a:ln>
        </p:spPr>
      </p:pic>
      <p:sp>
        <p:nvSpPr>
          <p:cNvPr id="93" name="CustomShape 1"/>
          <p:cNvSpPr/>
          <p:nvPr/>
        </p:nvSpPr>
        <p:spPr>
          <a:xfrm>
            <a:off x="0" y="0"/>
            <a:ext cx="10078920" cy="558000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94" name="CustomShape 2"/>
          <p:cNvSpPr/>
          <p:nvPr/>
        </p:nvSpPr>
        <p:spPr>
          <a:xfrm>
            <a:off x="0" y="0"/>
            <a:ext cx="10078920" cy="486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  <a:ea typeface="DejaVu Sans"/>
              </a:rPr>
              <a:t>Связь справочников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95" name="CustomShape 3"/>
          <p:cNvSpPr/>
          <p:nvPr/>
        </p:nvSpPr>
        <p:spPr>
          <a:xfrm>
            <a:off x="6408000" y="3960000"/>
            <a:ext cx="3527280" cy="1566000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96" name="CustomShape 4"/>
          <p:cNvSpPr/>
          <p:nvPr/>
        </p:nvSpPr>
        <p:spPr>
          <a:xfrm>
            <a:off x="6471360" y="4085280"/>
            <a:ext cx="3383280" cy="1278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ffffff"/>
                </a:solidFill>
                <a:latin typeface="Arial"/>
                <a:ea typeface="DejaVu Sans"/>
              </a:rPr>
              <a:t>Второй этап — ключевой, это создание единой системы НСИ. Реализуется мапирование терминов справочников локальных ИС.</a:t>
            </a:r>
            <a:endParaRPr b="0" lang="ru-RU" sz="1600" spc="-1" strike="noStrike">
              <a:latin typeface="Arial"/>
            </a:endParaRPr>
          </a:p>
        </p:txBody>
      </p:sp>
    </p:spTree>
  </p:cSld>
  <p:timing>
    <p:tnLst>
      <p:par>
        <p:cTn id="9" dur="indefinite" restart="never" nodeType="tmRoot">
          <p:childTnLst>
            <p:seq>
              <p:cTn id="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0078920" cy="5668920"/>
          </a:xfrm>
          <a:prstGeom prst="rect">
            <a:avLst/>
          </a:prstGeom>
          <a:ln>
            <a:noFill/>
          </a:ln>
        </p:spPr>
      </p:pic>
      <p:sp>
        <p:nvSpPr>
          <p:cNvPr id="98" name="CustomShape 1"/>
          <p:cNvSpPr/>
          <p:nvPr/>
        </p:nvSpPr>
        <p:spPr>
          <a:xfrm>
            <a:off x="0" y="0"/>
            <a:ext cx="10078920" cy="558000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99" name="CustomShape 2"/>
          <p:cNvSpPr/>
          <p:nvPr/>
        </p:nvSpPr>
        <p:spPr>
          <a:xfrm>
            <a:off x="0" y="-36000"/>
            <a:ext cx="10078920" cy="486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  <a:ea typeface="DejaVu Sans"/>
              </a:rPr>
              <a:t>Замещение по мере необходимости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100" name="CustomShape 3"/>
          <p:cNvSpPr/>
          <p:nvPr/>
        </p:nvSpPr>
        <p:spPr>
          <a:xfrm>
            <a:off x="6408000" y="3960000"/>
            <a:ext cx="3527280" cy="1566000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01" name="CustomShape 4"/>
          <p:cNvSpPr/>
          <p:nvPr/>
        </p:nvSpPr>
        <p:spPr>
          <a:xfrm>
            <a:off x="6471360" y="4176000"/>
            <a:ext cx="3383280" cy="1151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ffffff"/>
                </a:solidFill>
                <a:latin typeface="Arial"/>
                <a:ea typeface="DejaVu Sans"/>
              </a:rPr>
              <a:t>По мере необходимости бизнес-логика переносится в ODANT, устаревшие локальные ИС выводятся из эксплуатации.</a:t>
            </a:r>
            <a:endParaRPr b="0" lang="ru-RU" sz="1600" spc="-1" strike="noStrike">
              <a:latin typeface="Arial"/>
            </a:endParaRPr>
          </a:p>
        </p:txBody>
      </p:sp>
    </p:spTree>
  </p:cSld>
  <p:timing>
    <p:tnLst>
      <p:par>
        <p:cTn id="11" dur="indefinite" restart="never" nodeType="tmRoot">
          <p:childTnLst>
            <p:seq>
              <p:cTn id="1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" descr=""/>
          <p:cNvPicPr/>
          <p:nvPr/>
        </p:nvPicPr>
        <p:blipFill>
          <a:blip r:embed="rId1"/>
          <a:stretch/>
        </p:blipFill>
        <p:spPr>
          <a:xfrm>
            <a:off x="360" y="0"/>
            <a:ext cx="10078920" cy="5668920"/>
          </a:xfrm>
          <a:prstGeom prst="rect">
            <a:avLst/>
          </a:prstGeom>
          <a:ln>
            <a:noFill/>
          </a:ln>
        </p:spPr>
      </p:pic>
      <p:sp>
        <p:nvSpPr>
          <p:cNvPr id="103" name="CustomShape 1"/>
          <p:cNvSpPr/>
          <p:nvPr/>
        </p:nvSpPr>
        <p:spPr>
          <a:xfrm>
            <a:off x="0" y="0"/>
            <a:ext cx="10078920" cy="558000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04" name="CustomShape 2"/>
          <p:cNvSpPr/>
          <p:nvPr/>
        </p:nvSpPr>
        <p:spPr>
          <a:xfrm>
            <a:off x="0" y="0"/>
            <a:ext cx="10078920" cy="486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  <a:ea typeface="DejaVu Sans"/>
              </a:rPr>
              <a:t>Централизованная система управления НСИ</a:t>
            </a:r>
            <a:endParaRPr b="0" lang="ru-RU" sz="2800" spc="-1" strike="noStrike">
              <a:latin typeface="Arial"/>
            </a:endParaRPr>
          </a:p>
        </p:txBody>
      </p:sp>
    </p:spTree>
  </p:cSld>
  <p:timing>
    <p:tnLst>
      <p:par>
        <p:cTn id="13" dur="indefinite" restart="never" nodeType="tmRoot">
          <p:childTnLst>
            <p:seq>
              <p:cTn id="1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" descr=""/>
          <p:cNvPicPr/>
          <p:nvPr/>
        </p:nvPicPr>
        <p:blipFill>
          <a:blip r:embed="rId1"/>
          <a:stretch/>
        </p:blipFill>
        <p:spPr>
          <a:xfrm>
            <a:off x="360" y="0"/>
            <a:ext cx="10078920" cy="5668920"/>
          </a:xfrm>
          <a:prstGeom prst="rect">
            <a:avLst/>
          </a:prstGeom>
          <a:ln>
            <a:noFill/>
          </a:ln>
        </p:spPr>
      </p:pic>
      <p:sp>
        <p:nvSpPr>
          <p:cNvPr id="106" name="CustomShape 1"/>
          <p:cNvSpPr/>
          <p:nvPr/>
        </p:nvSpPr>
        <p:spPr>
          <a:xfrm>
            <a:off x="0" y="0"/>
            <a:ext cx="10078920" cy="558000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07" name="CustomShape 2"/>
          <p:cNvSpPr/>
          <p:nvPr/>
        </p:nvSpPr>
        <p:spPr>
          <a:xfrm>
            <a:off x="0" y="0"/>
            <a:ext cx="10078920" cy="486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  <a:ea typeface="DejaVu Sans"/>
              </a:rPr>
              <a:t>Добавление контрагента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108" name="CustomShape 3"/>
          <p:cNvSpPr/>
          <p:nvPr/>
        </p:nvSpPr>
        <p:spPr>
          <a:xfrm>
            <a:off x="6408000" y="3960000"/>
            <a:ext cx="3527280" cy="1566000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09" name="CustomShape 4"/>
          <p:cNvSpPr/>
          <p:nvPr/>
        </p:nvSpPr>
        <p:spPr>
          <a:xfrm>
            <a:off x="6471360" y="4212000"/>
            <a:ext cx="3383280" cy="1151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ffffff"/>
                </a:solidFill>
                <a:latin typeface="Arial"/>
                <a:ea typeface="DejaVu Sans"/>
              </a:rPr>
              <a:t>Первый пример — нормализация введенных данных при условии их существования «где-то» в распределенной системе.</a:t>
            </a:r>
            <a:endParaRPr b="0" lang="ru-RU" sz="1600" spc="-1" strike="noStrike">
              <a:latin typeface="Arial"/>
            </a:endParaRPr>
          </a:p>
        </p:txBody>
      </p:sp>
    </p:spTree>
  </p:cSld>
  <p:timing>
    <p:tnLst>
      <p:par>
        <p:cTn id="15" dur="indefinite" restart="never" nodeType="tmRoot">
          <p:childTnLst>
            <p:seq>
              <p:cTn id="1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" descr=""/>
          <p:cNvPicPr/>
          <p:nvPr/>
        </p:nvPicPr>
        <p:blipFill>
          <a:blip r:embed="rId1"/>
          <a:stretch/>
        </p:blipFill>
        <p:spPr>
          <a:xfrm>
            <a:off x="0" y="360"/>
            <a:ext cx="10078920" cy="5668920"/>
          </a:xfrm>
          <a:prstGeom prst="rect">
            <a:avLst/>
          </a:prstGeom>
          <a:ln>
            <a:noFill/>
          </a:ln>
        </p:spPr>
      </p:pic>
      <p:sp>
        <p:nvSpPr>
          <p:cNvPr id="111" name="CustomShape 1"/>
          <p:cNvSpPr/>
          <p:nvPr/>
        </p:nvSpPr>
        <p:spPr>
          <a:xfrm>
            <a:off x="0" y="0"/>
            <a:ext cx="10078920" cy="558000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12" name="CustomShape 2"/>
          <p:cNvSpPr/>
          <p:nvPr/>
        </p:nvSpPr>
        <p:spPr>
          <a:xfrm>
            <a:off x="0" y="0"/>
            <a:ext cx="10078920" cy="486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  <a:ea typeface="DejaVu Sans"/>
              </a:rPr>
              <a:t>Передача запроса в Loginom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113" name="CustomShape 3"/>
          <p:cNvSpPr/>
          <p:nvPr/>
        </p:nvSpPr>
        <p:spPr>
          <a:xfrm>
            <a:off x="6408000" y="3960000"/>
            <a:ext cx="3527280" cy="1566000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14" name="CustomShape 4"/>
          <p:cNvSpPr/>
          <p:nvPr/>
        </p:nvSpPr>
        <p:spPr>
          <a:xfrm>
            <a:off x="6471360" y="4320000"/>
            <a:ext cx="3383280" cy="1079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ffffff"/>
                </a:solidFill>
                <a:latin typeface="Arial"/>
                <a:ea typeface="DejaVu Sans"/>
              </a:rPr>
              <a:t>Данные новой записи передаются в Loginom для анализа.</a:t>
            </a:r>
            <a:endParaRPr b="0" lang="ru-RU" sz="1600" spc="-1" strike="noStrike">
              <a:latin typeface="Arial"/>
            </a:endParaRPr>
          </a:p>
        </p:txBody>
      </p:sp>
    </p:spTree>
  </p:cSld>
  <p:timing>
    <p:tnLst>
      <p:par>
        <p:cTn id="17" dur="indefinite" restart="never" nodeType="tmRoot">
          <p:childTnLst>
            <p:seq>
              <p:cTn id="1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</TotalTime>
  <Application>LibreOffice/6.0.5.2$Windows_X86_64 LibreOffice_project/54c8cbb85f300ac59db32fe8a675ff7683cd5a16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2018-09-28T14:24:23Z</dcterms:created>
  <dc:creator/>
  <dc:description/>
  <dc:language>ru-RU</dc:language>
  <cp:lastModifiedBy/>
  <dcterms:modified xsi:type="dcterms:W3CDTF">2018-09-28T16:00:13Z</dcterms:modified>
  <cp:revision>20</cp:revision>
  <dc:subject/>
  <dc:title/>
</cp:coreProperties>
</file>